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76" r:id="rId3"/>
    <p:sldId id="274" r:id="rId5"/>
    <p:sldId id="275" r:id="rId6"/>
    <p:sldId id="4465" r:id="rId7"/>
    <p:sldId id="4430" r:id="rId8"/>
    <p:sldId id="4431" r:id="rId9"/>
    <p:sldId id="4466" r:id="rId10"/>
    <p:sldId id="4467" r:id="rId11"/>
    <p:sldId id="4468" r:id="rId12"/>
    <p:sldId id="4469" r:id="rId13"/>
    <p:sldId id="4470" r:id="rId14"/>
    <p:sldId id="4471" r:id="rId15"/>
    <p:sldId id="4463" r:id="rId16"/>
    <p:sldId id="265" r:id="rId17"/>
    <p:sldId id="289" r:id="rId18"/>
    <p:sldId id="4473" r:id="rId19"/>
    <p:sldId id="266" r:id="rId20"/>
    <p:sldId id="4464" r:id="rId21"/>
    <p:sldId id="4484" r:id="rId22"/>
    <p:sldId id="4474" r:id="rId23"/>
    <p:sldId id="4478" r:id="rId24"/>
    <p:sldId id="4416" r:id="rId25"/>
    <p:sldId id="4475" r:id="rId26"/>
    <p:sldId id="4479" r:id="rId27"/>
    <p:sldId id="4476" r:id="rId28"/>
    <p:sldId id="4482" r:id="rId29"/>
    <p:sldId id="4480" r:id="rId30"/>
    <p:sldId id="4477" r:id="rId31"/>
    <p:sldId id="3511" r:id="rId32"/>
    <p:sldId id="288" r:id="rId33"/>
    <p:sldId id="280" r:id="rId34"/>
  </p:sldIdLst>
  <p:sldSz cx="12192000" cy="6858000"/>
  <p:notesSz cx="6858000" cy="9144000"/>
  <p:embeddedFontLst>
    <p:embeddedFont>
      <p:font typeface="汉仪粗圆简" panose="02010600000101010101" charset="-122"/>
      <p:regular r:id="rId38"/>
    </p:embeddedFont>
    <p:embeddedFont>
      <p:font typeface="站酷快乐体" panose="02010600030101010101" charset="-128"/>
      <p:regular r:id="rId39"/>
    </p:embeddedFont>
    <p:embeddedFont>
      <p:font typeface="等线" panose="02010600030101010101" charset="-122"/>
      <p:regular r:id="rId40"/>
    </p:embeddedFont>
  </p:embeddedFontLst>
  <p:custDataLst>
    <p:tags r:id="rId4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FD497"/>
    <a:srgbClr val="F2F2F2"/>
    <a:srgbClr val="FDEFDC"/>
    <a:srgbClr val="D7DAE2"/>
    <a:srgbClr val="FFD7A9"/>
    <a:srgbClr val="746760"/>
    <a:srgbClr val="FFD6A4"/>
    <a:srgbClr val="C7C7C7"/>
    <a:srgbClr val="FEDCCA"/>
    <a:srgbClr val="D6C9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2" autoAdjust="0"/>
    <p:restoredTop sz="94660"/>
  </p:normalViewPr>
  <p:slideViewPr>
    <p:cSldViewPr snapToGrid="0">
      <p:cViewPr>
        <p:scale>
          <a:sx n="25" d="100"/>
          <a:sy n="25" d="100"/>
        </p:scale>
        <p:origin x="1362" y="1104"/>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gs" Target="tags/tag4.xml"/><Relationship Id="rId40" Type="http://schemas.openxmlformats.org/officeDocument/2006/relationships/font" Target="fonts/font3.fntdata"/><Relationship Id="rId4" Type="http://schemas.openxmlformats.org/officeDocument/2006/relationships/notesMaster" Target="notesMasters/notesMaster1.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png"/></Relationships>
</file>

<file path=ppt/media/>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E5725E-21C4-45DA-A63B-BC9616C8F76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337EA-39A3-49B0-9230-C12BAE014FE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72FE6C-2F8A-4415-ACF8-A42EEABB885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4E134A-B905-4398-9E89-2E7193A87BD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7" name="Picture Placeholder 7"/>
          <p:cNvSpPr>
            <a:spLocks noGrp="1"/>
          </p:cNvSpPr>
          <p:nvPr>
            <p:ph type="pic" sz="quarter" idx="18" hasCustomPrompt="1"/>
          </p:nvPr>
        </p:nvSpPr>
        <p:spPr>
          <a:xfrm>
            <a:off x="2763983"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19" hasCustomPrompt="1"/>
          </p:nvPr>
        </p:nvSpPr>
        <p:spPr>
          <a:xfrm>
            <a:off x="5036079"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9" name="Picture Placeholder 7"/>
          <p:cNvSpPr>
            <a:spLocks noGrp="1"/>
          </p:cNvSpPr>
          <p:nvPr>
            <p:ph type="pic" sz="quarter" idx="20" hasCustomPrompt="1"/>
          </p:nvPr>
        </p:nvSpPr>
        <p:spPr>
          <a:xfrm>
            <a:off x="7308175"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6" name="Picture Placeholder 7"/>
          <p:cNvSpPr>
            <a:spLocks noGrp="1"/>
          </p:cNvSpPr>
          <p:nvPr>
            <p:ph type="pic" sz="quarter" idx="18" hasCustomPrompt="1"/>
          </p:nvPr>
        </p:nvSpPr>
        <p:spPr>
          <a:xfrm>
            <a:off x="0" y="1662545"/>
            <a:ext cx="5195455" cy="5195455"/>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19" hasCustomPrompt="1"/>
          </p:nvPr>
        </p:nvSpPr>
        <p:spPr>
          <a:xfrm>
            <a:off x="5403274" y="1662546"/>
            <a:ext cx="2230582" cy="223058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20" hasCustomPrompt="1"/>
          </p:nvPr>
        </p:nvSpPr>
        <p:spPr>
          <a:xfrm>
            <a:off x="7633855" y="3893128"/>
            <a:ext cx="2230582" cy="223058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4" name="Picture Placeholder 7"/>
          <p:cNvSpPr>
            <a:spLocks noGrp="1"/>
          </p:cNvSpPr>
          <p:nvPr>
            <p:ph type="pic" sz="quarter" idx="18" hasCustomPrompt="1"/>
          </p:nvPr>
        </p:nvSpPr>
        <p:spPr>
          <a:xfrm>
            <a:off x="1943594" y="1415284"/>
            <a:ext cx="4779818" cy="402743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4" name="Picture Placeholder 7"/>
          <p:cNvSpPr>
            <a:spLocks noGrp="1"/>
          </p:cNvSpPr>
          <p:nvPr>
            <p:ph type="pic" sz="quarter" idx="19" hasCustomPrompt="1"/>
          </p:nvPr>
        </p:nvSpPr>
        <p:spPr>
          <a:xfrm>
            <a:off x="6539346" y="893617"/>
            <a:ext cx="2646219" cy="50707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6" name="Picture Placeholder 7"/>
          <p:cNvSpPr>
            <a:spLocks noGrp="1"/>
          </p:cNvSpPr>
          <p:nvPr>
            <p:ph type="pic" sz="quarter" idx="19" hasCustomPrompt="1"/>
          </p:nvPr>
        </p:nvSpPr>
        <p:spPr>
          <a:xfrm>
            <a:off x="1052945" y="2362201"/>
            <a:ext cx="5514109" cy="249381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20" hasCustomPrompt="1"/>
          </p:nvPr>
        </p:nvSpPr>
        <p:spPr>
          <a:xfrm>
            <a:off x="5514109" y="5749634"/>
            <a:ext cx="2992581" cy="110143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21" hasCustomPrompt="1"/>
          </p:nvPr>
        </p:nvSpPr>
        <p:spPr>
          <a:xfrm>
            <a:off x="8659091" y="4675909"/>
            <a:ext cx="2008909" cy="21751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7_Custom Layout">
    <p:spTree>
      <p:nvGrpSpPr>
        <p:cNvPr id="1" name=""/>
        <p:cNvGrpSpPr/>
        <p:nvPr/>
      </p:nvGrpSpPr>
      <p:grpSpPr>
        <a:xfrm>
          <a:off x="0" y="0"/>
          <a:ext cx="0" cy="0"/>
          <a:chOff x="0" y="0"/>
          <a:chExt cx="0" cy="0"/>
        </a:xfrm>
      </p:grpSpPr>
      <p:sp>
        <p:nvSpPr>
          <p:cNvPr id="8" name="Picture Placeholder 7"/>
          <p:cNvSpPr>
            <a:spLocks noGrp="1"/>
          </p:cNvSpPr>
          <p:nvPr>
            <p:ph type="pic" sz="quarter" idx="20" hasCustomPrompt="1"/>
          </p:nvPr>
        </p:nvSpPr>
        <p:spPr>
          <a:xfrm>
            <a:off x="1399308" y="1717964"/>
            <a:ext cx="2604655" cy="2604655"/>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9" name="Picture Placeholder 7"/>
          <p:cNvSpPr>
            <a:spLocks noGrp="1"/>
          </p:cNvSpPr>
          <p:nvPr>
            <p:ph type="pic" sz="quarter" idx="21" hasCustomPrompt="1"/>
          </p:nvPr>
        </p:nvSpPr>
        <p:spPr>
          <a:xfrm>
            <a:off x="4211782" y="2604655"/>
            <a:ext cx="3366654" cy="11083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10" name="Picture Placeholder 7"/>
          <p:cNvSpPr>
            <a:spLocks noGrp="1"/>
          </p:cNvSpPr>
          <p:nvPr>
            <p:ph type="pic" sz="quarter" idx="22" hasCustomPrompt="1"/>
          </p:nvPr>
        </p:nvSpPr>
        <p:spPr>
          <a:xfrm>
            <a:off x="4211782" y="3906982"/>
            <a:ext cx="3366654" cy="295101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3_Custom Layout">
    <p:spTree>
      <p:nvGrpSpPr>
        <p:cNvPr id="1" name=""/>
        <p:cNvGrpSpPr/>
        <p:nvPr/>
      </p:nvGrpSpPr>
      <p:grpSpPr>
        <a:xfrm>
          <a:off x="0" y="0"/>
          <a:ext cx="0" cy="0"/>
          <a:chOff x="0" y="0"/>
          <a:chExt cx="0" cy="0"/>
        </a:xfrm>
      </p:grpSpPr>
      <p:sp>
        <p:nvSpPr>
          <p:cNvPr id="6" name="Right Triangle 5"/>
          <p:cNvSpPr/>
          <p:nvPr userDrawn="1"/>
        </p:nvSpPr>
        <p:spPr>
          <a:xfrm flipH="1">
            <a:off x="7073900" y="1756932"/>
            <a:ext cx="5118100" cy="5118100"/>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0"/>
          </p:nvPr>
        </p:nvSpPr>
        <p:spPr>
          <a:xfrm>
            <a:off x="7073900" y="2933700"/>
            <a:ext cx="4031384" cy="2601914"/>
          </a:xfrm>
          <a:prstGeom prst="rect">
            <a:avLst/>
          </a:prstGeom>
        </p:spPr>
        <p:txBody>
          <a:bodyPr/>
          <a:lstStyle/>
          <a:p>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4_Custom Layout">
    <p:spTree>
      <p:nvGrpSpPr>
        <p:cNvPr id="1" name=""/>
        <p:cNvGrpSpPr/>
        <p:nvPr/>
      </p:nvGrpSpPr>
      <p:grpSpPr>
        <a:xfrm>
          <a:off x="0" y="0"/>
          <a:ext cx="0" cy="0"/>
          <a:chOff x="0" y="0"/>
          <a:chExt cx="0" cy="0"/>
        </a:xfrm>
      </p:grpSpPr>
      <p:sp>
        <p:nvSpPr>
          <p:cNvPr id="4" name="Right Triangle 3"/>
          <p:cNvSpPr/>
          <p:nvPr userDrawn="1"/>
        </p:nvSpPr>
        <p:spPr>
          <a:xfrm rot="5400000">
            <a:off x="-2" y="0"/>
            <a:ext cx="4874233" cy="4874233"/>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p:nvPr userDrawn="1"/>
        </p:nvSpPr>
        <p:spPr>
          <a:xfrm>
            <a:off x="-2" y="1490041"/>
            <a:ext cx="8870311" cy="5367962"/>
          </a:xfrm>
          <a:custGeom>
            <a:avLst/>
            <a:gdLst>
              <a:gd name="connsiteX0" fmla="*/ 3502351 w 8870311"/>
              <a:gd name="connsiteY0" fmla="*/ 0 h 5367962"/>
              <a:gd name="connsiteX1" fmla="*/ 8870311 w 8870311"/>
              <a:gd name="connsiteY1" fmla="*/ 5367962 h 5367962"/>
              <a:gd name="connsiteX2" fmla="*/ 0 w 8870311"/>
              <a:gd name="connsiteY2" fmla="*/ 5367962 h 5367962"/>
              <a:gd name="connsiteX3" fmla="*/ 0 w 8870311"/>
              <a:gd name="connsiteY3" fmla="*/ 3502351 h 5367962"/>
            </a:gdLst>
            <a:ahLst/>
            <a:cxnLst>
              <a:cxn ang="0">
                <a:pos x="connsiteX0" y="connsiteY0"/>
              </a:cxn>
              <a:cxn ang="0">
                <a:pos x="connsiteX1" y="connsiteY1"/>
              </a:cxn>
              <a:cxn ang="0">
                <a:pos x="connsiteX2" y="connsiteY2"/>
              </a:cxn>
              <a:cxn ang="0">
                <a:pos x="connsiteX3" y="connsiteY3"/>
              </a:cxn>
            </a:cxnLst>
            <a:rect l="l" t="t" r="r" b="b"/>
            <a:pathLst>
              <a:path w="8870311" h="5367962">
                <a:moveTo>
                  <a:pt x="3502351" y="0"/>
                </a:moveTo>
                <a:lnTo>
                  <a:pt x="8870311" y="5367962"/>
                </a:lnTo>
                <a:lnTo>
                  <a:pt x="0" y="5367962"/>
                </a:lnTo>
                <a:lnTo>
                  <a:pt x="0" y="350235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17"/>
          <p:cNvSpPr>
            <a:spLocks noGrp="1"/>
          </p:cNvSpPr>
          <p:nvPr>
            <p:ph type="pic" sz="quarter" idx="10"/>
          </p:nvPr>
        </p:nvSpPr>
        <p:spPr>
          <a:xfrm>
            <a:off x="3554564" y="0"/>
            <a:ext cx="8637437" cy="6858000"/>
          </a:xfrm>
          <a:custGeom>
            <a:avLst/>
            <a:gdLst>
              <a:gd name="connsiteX0" fmla="*/ 1433563 w 8637437"/>
              <a:gd name="connsiteY0" fmla="*/ 0 h 6858000"/>
              <a:gd name="connsiteX1" fmla="*/ 8637437 w 8637437"/>
              <a:gd name="connsiteY1" fmla="*/ 0 h 6858000"/>
              <a:gd name="connsiteX2" fmla="*/ 8637437 w 8637437"/>
              <a:gd name="connsiteY2" fmla="*/ 6858000 h 6858000"/>
              <a:gd name="connsiteX3" fmla="*/ 5427654 w 8637437"/>
              <a:gd name="connsiteY3" fmla="*/ 6858000 h 6858000"/>
              <a:gd name="connsiteX4" fmla="*/ 0 w 8637437"/>
              <a:gd name="connsiteY4" fmla="*/ 143289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7437" h="6858000">
                <a:moveTo>
                  <a:pt x="1433563" y="0"/>
                </a:moveTo>
                <a:lnTo>
                  <a:pt x="8637437" y="0"/>
                </a:lnTo>
                <a:lnTo>
                  <a:pt x="8637437" y="6858000"/>
                </a:lnTo>
                <a:lnTo>
                  <a:pt x="5427654" y="6858000"/>
                </a:lnTo>
                <a:lnTo>
                  <a:pt x="0" y="1432892"/>
                </a:lnTo>
                <a:close/>
              </a:path>
            </a:pathLst>
          </a:custGeom>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nodePh="1">
                                  <p:stCondLst>
                                    <p:cond delay="0"/>
                                  </p:stCondLst>
                                  <p:endCondLst>
                                    <p:cond evt="begin" delay="0">
                                      <p:tn val="10"/>
                                    </p:cond>
                                  </p:end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6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08026" y="0"/>
            <a:ext cx="6183975" cy="2717206"/>
          </a:xfrm>
          <a:custGeom>
            <a:avLst/>
            <a:gdLst>
              <a:gd name="connsiteX0" fmla="*/ 2716336 w 6183975"/>
              <a:gd name="connsiteY0" fmla="*/ 0 h 2717206"/>
              <a:gd name="connsiteX1" fmla="*/ 6183975 w 6183975"/>
              <a:gd name="connsiteY1" fmla="*/ 0 h 2717206"/>
              <a:gd name="connsiteX2" fmla="*/ 3467639 w 6183975"/>
              <a:gd name="connsiteY2" fmla="*/ 2717206 h 2717206"/>
              <a:gd name="connsiteX3" fmla="*/ 0 w 6183975"/>
              <a:gd name="connsiteY3" fmla="*/ 2717206 h 2717206"/>
            </a:gdLst>
            <a:ahLst/>
            <a:cxnLst>
              <a:cxn ang="0">
                <a:pos x="connsiteX0" y="connsiteY0"/>
              </a:cxn>
              <a:cxn ang="0">
                <a:pos x="connsiteX1" y="connsiteY1"/>
              </a:cxn>
              <a:cxn ang="0">
                <a:pos x="connsiteX2" y="connsiteY2"/>
              </a:cxn>
              <a:cxn ang="0">
                <a:pos x="connsiteX3" y="connsiteY3"/>
              </a:cxn>
            </a:cxnLst>
            <a:rect l="l" t="t" r="r" b="b"/>
            <a:pathLst>
              <a:path w="6183975" h="2717206">
                <a:moveTo>
                  <a:pt x="2716336" y="0"/>
                </a:moveTo>
                <a:lnTo>
                  <a:pt x="6183975" y="0"/>
                </a:lnTo>
                <a:lnTo>
                  <a:pt x="3467639" y="2717206"/>
                </a:lnTo>
                <a:lnTo>
                  <a:pt x="0" y="2717206"/>
                </a:lnTo>
                <a:close/>
              </a:path>
            </a:pathLst>
          </a:custGeom>
        </p:spPr>
        <p:txBody>
          <a:bodyPr wrap="square">
            <a:noAutofit/>
          </a:bodyPr>
          <a:lstStyle/>
          <a:p>
            <a:endParaRPr lang="en-US"/>
          </a:p>
        </p:txBody>
      </p:sp>
      <p:sp>
        <p:nvSpPr>
          <p:cNvPr id="5" name="Parallelogram 4"/>
          <p:cNvSpPr/>
          <p:nvPr userDrawn="1"/>
        </p:nvSpPr>
        <p:spPr>
          <a:xfrm>
            <a:off x="2359377" y="2717206"/>
            <a:ext cx="7114823" cy="3649727"/>
          </a:xfrm>
          <a:prstGeom prst="parallelogram">
            <a:avLst>
              <a:gd name="adj" fmla="val 999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978667" y="896321"/>
            <a:ext cx="4304533" cy="2010165"/>
          </a:xfrm>
          <a:prstGeom prst="rect">
            <a:avLst/>
          </a:prstGeom>
        </p:spPr>
        <p:txBody>
          <a:bodyPr/>
          <a:lstStyle>
            <a:lvl1pPr>
              <a:lnSpc>
                <a:spcPct val="90000"/>
              </a:lnSpc>
              <a:defRPr sz="4000" b="0" spc="-150">
                <a:solidFill>
                  <a:schemeClr val="tx1">
                    <a:lumMod val="75000"/>
                    <a:lumOff val="25000"/>
                  </a:schemeClr>
                </a:solidFill>
                <a:latin typeface="Montserrat" panose="00000500000000000000" pitchFamily="50" charset="0"/>
              </a:defRPr>
            </a:lvl1pPr>
          </a:lstStyle>
          <a:p>
            <a:r>
              <a:rPr lang="en-US" dirty="0"/>
              <a:t>Your Creative Title Goes Here</a:t>
            </a:r>
            <a:endParaRPr lang="en-US" dirty="0"/>
          </a:p>
        </p:txBody>
      </p:sp>
      <p:sp>
        <p:nvSpPr>
          <p:cNvPr id="10" name="Picture Placeholder 9"/>
          <p:cNvSpPr>
            <a:spLocks noGrp="1"/>
          </p:cNvSpPr>
          <p:nvPr>
            <p:ph type="pic" sz="quarter" idx="11"/>
          </p:nvPr>
        </p:nvSpPr>
        <p:spPr>
          <a:xfrm>
            <a:off x="7501976" y="944187"/>
            <a:ext cx="8931825" cy="3924597"/>
          </a:xfrm>
          <a:custGeom>
            <a:avLst/>
            <a:gdLst>
              <a:gd name="connsiteX0" fmla="*/ 2716336 w 6183975"/>
              <a:gd name="connsiteY0" fmla="*/ 0 h 2717206"/>
              <a:gd name="connsiteX1" fmla="*/ 6183975 w 6183975"/>
              <a:gd name="connsiteY1" fmla="*/ 0 h 2717206"/>
              <a:gd name="connsiteX2" fmla="*/ 3467639 w 6183975"/>
              <a:gd name="connsiteY2" fmla="*/ 2717206 h 2717206"/>
              <a:gd name="connsiteX3" fmla="*/ 0 w 6183975"/>
              <a:gd name="connsiteY3" fmla="*/ 2717206 h 2717206"/>
            </a:gdLst>
            <a:ahLst/>
            <a:cxnLst>
              <a:cxn ang="0">
                <a:pos x="connsiteX0" y="connsiteY0"/>
              </a:cxn>
              <a:cxn ang="0">
                <a:pos x="connsiteX1" y="connsiteY1"/>
              </a:cxn>
              <a:cxn ang="0">
                <a:pos x="connsiteX2" y="connsiteY2"/>
              </a:cxn>
              <a:cxn ang="0">
                <a:pos x="connsiteX3" y="connsiteY3"/>
              </a:cxn>
            </a:cxnLst>
            <a:rect l="l" t="t" r="r" b="b"/>
            <a:pathLst>
              <a:path w="6183975" h="2717206">
                <a:moveTo>
                  <a:pt x="2716336" y="0"/>
                </a:moveTo>
                <a:lnTo>
                  <a:pt x="6183975" y="0"/>
                </a:lnTo>
                <a:lnTo>
                  <a:pt x="3467639" y="2717206"/>
                </a:lnTo>
                <a:lnTo>
                  <a:pt x="0" y="2717206"/>
                </a:lnTo>
                <a:close/>
              </a:path>
            </a:pathLst>
          </a:custGeom>
        </p:spPr>
        <p:txBody>
          <a:bodyPr wrap="square">
            <a:noAutofit/>
          </a:bodyPr>
          <a:lstStyle/>
          <a:p>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74742F3E-182A-4E42-99A7-A84D607325D2}" type="datetimeFigureOut">
              <a:rPr lang="zh-CN" altLang="en-US" smtClean="0"/>
            </a:fld>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121F91D6-B666-4B05-8BB0-A162590E574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仅标题">
    <p:spTree>
      <p:nvGrpSpPr>
        <p:cNvPr id="1" name=""/>
        <p:cNvGrpSpPr/>
        <p:nvPr/>
      </p:nvGrpSpPr>
      <p:grpSpPr>
        <a:xfrm>
          <a:off x="0" y="0"/>
          <a:ext cx="0" cy="0"/>
          <a:chOff x="0" y="0"/>
          <a:chExt cx="0" cy="0"/>
        </a:xfrm>
      </p:grpSpPr>
      <p:sp>
        <p:nvSpPr>
          <p:cNvPr id="13" name="图片占位符 7"/>
          <p:cNvSpPr>
            <a:spLocks noGrp="1"/>
          </p:cNvSpPr>
          <p:nvPr>
            <p:ph type="pic" sz="quarter" idx="10"/>
          </p:nvPr>
        </p:nvSpPr>
        <p:spPr>
          <a:xfrm>
            <a:off x="956215" y="2224462"/>
            <a:ext cx="1940142" cy="2442000"/>
          </a:xfrm>
          <a:prstGeom prst="rect">
            <a:avLst/>
          </a:prstGeom>
        </p:spPr>
        <p:txBody>
          <a:bodyPr/>
          <a:lstStyle/>
          <a:p>
            <a:endParaRPr lang="zh-CN" altLang="en-US" dirty="0"/>
          </a:p>
        </p:txBody>
      </p:sp>
      <p:sp>
        <p:nvSpPr>
          <p:cNvPr id="14" name="图片占位符 7"/>
          <p:cNvSpPr>
            <a:spLocks noGrp="1"/>
          </p:cNvSpPr>
          <p:nvPr>
            <p:ph type="pic" sz="quarter" idx="11"/>
          </p:nvPr>
        </p:nvSpPr>
        <p:spPr>
          <a:xfrm>
            <a:off x="3048796" y="2224462"/>
            <a:ext cx="1940142" cy="2442000"/>
          </a:xfrm>
          <a:prstGeom prst="rect">
            <a:avLst/>
          </a:prstGeom>
        </p:spPr>
        <p:txBody>
          <a:bodyPr/>
          <a:lstStyle/>
          <a:p>
            <a:endParaRPr lang="zh-CN" altLang="en-US" dirty="0"/>
          </a:p>
        </p:txBody>
      </p:sp>
      <p:sp>
        <p:nvSpPr>
          <p:cNvPr id="15" name="图片占位符 7"/>
          <p:cNvSpPr>
            <a:spLocks noGrp="1"/>
          </p:cNvSpPr>
          <p:nvPr>
            <p:ph type="pic" sz="quarter" idx="12"/>
          </p:nvPr>
        </p:nvSpPr>
        <p:spPr>
          <a:xfrm>
            <a:off x="5141377" y="2224462"/>
            <a:ext cx="1940142" cy="2442000"/>
          </a:xfrm>
          <a:prstGeom prst="rect">
            <a:avLst/>
          </a:prstGeom>
        </p:spPr>
        <p:txBody>
          <a:bodyPr/>
          <a:lstStyle/>
          <a:p>
            <a:endParaRPr lang="zh-CN" altLang="en-US" dirty="0"/>
          </a:p>
        </p:txBody>
      </p:sp>
      <p:sp>
        <p:nvSpPr>
          <p:cNvPr id="16" name="图片占位符 7"/>
          <p:cNvSpPr>
            <a:spLocks noGrp="1"/>
          </p:cNvSpPr>
          <p:nvPr>
            <p:ph type="pic" sz="quarter" idx="13"/>
          </p:nvPr>
        </p:nvSpPr>
        <p:spPr>
          <a:xfrm>
            <a:off x="7233958" y="2224462"/>
            <a:ext cx="1940142" cy="2442000"/>
          </a:xfrm>
          <a:prstGeom prst="rect">
            <a:avLst/>
          </a:prstGeom>
        </p:spPr>
        <p:txBody>
          <a:bodyPr/>
          <a:lstStyle/>
          <a:p>
            <a:endParaRPr lang="zh-CN" altLang="en-US" dirty="0"/>
          </a:p>
        </p:txBody>
      </p:sp>
      <p:sp>
        <p:nvSpPr>
          <p:cNvPr id="17" name="图片占位符 7"/>
          <p:cNvSpPr>
            <a:spLocks noGrp="1"/>
          </p:cNvSpPr>
          <p:nvPr>
            <p:ph type="pic" sz="quarter" idx="14"/>
          </p:nvPr>
        </p:nvSpPr>
        <p:spPr>
          <a:xfrm>
            <a:off x="9326540" y="2224462"/>
            <a:ext cx="1940142" cy="2442000"/>
          </a:xfrm>
          <a:prstGeom prst="rect">
            <a:avLst/>
          </a:prstGeom>
        </p:spPr>
        <p:txBody>
          <a:bodyPr/>
          <a:lstStyle/>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nodePh="1">
                                  <p:stCondLst>
                                    <p:cond delay="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nodePh="1">
                                  <p:stCondLst>
                                    <p:cond delay="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nodePh="1">
                                  <p:stCondLst>
                                    <p:cond delay="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nodePh="1">
                                  <p:stCondLst>
                                    <p:cond delay="0"/>
                                  </p:stCondLst>
                                  <p:endCondLst>
                                    <p:cond evt="begin" delay="0">
                                      <p:tn val="23"/>
                                    </p:cond>
                                  </p:end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000"/>
                                        <p:tgtEl>
                                          <p:spTgt spid="16"/>
                                        </p:tgtEl>
                                      </p:cBhvr>
                                    </p:animEffect>
                                    <p:anim calcmode="lin" valueType="num">
                                      <p:cBhvr>
                                        <p:cTn id="26" dur="1000" fill="hold"/>
                                        <p:tgtEl>
                                          <p:spTgt spid="16"/>
                                        </p:tgtEl>
                                        <p:attrNameLst>
                                          <p:attrName>ppt_x</p:attrName>
                                        </p:attrNameLst>
                                      </p:cBhvr>
                                      <p:tavLst>
                                        <p:tav tm="0">
                                          <p:val>
                                            <p:strVal val="#ppt_x"/>
                                          </p:val>
                                        </p:tav>
                                        <p:tav tm="100000">
                                          <p:val>
                                            <p:strVal val="#ppt_x"/>
                                          </p:val>
                                        </p:tav>
                                      </p:tavLst>
                                    </p:anim>
                                    <p:anim calcmode="lin" valueType="num">
                                      <p:cBhvr>
                                        <p:cTn id="27" dur="1000" fill="hold"/>
                                        <p:tgtEl>
                                          <p:spTgt spid="1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nodePh="1">
                                  <p:stCondLst>
                                    <p:cond delay="0"/>
                                  </p:stCondLst>
                                  <p:endCondLst>
                                    <p:cond evt="begin" delay="0">
                                      <p:tn val="29"/>
                                    </p:cond>
                                  </p:end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仅标题">
    <p:spTree>
      <p:nvGrpSpPr>
        <p:cNvPr id="1" name=""/>
        <p:cNvGrpSpPr/>
        <p:nvPr/>
      </p:nvGrpSpPr>
      <p:grpSpPr>
        <a:xfrm>
          <a:off x="0" y="0"/>
          <a:ext cx="0" cy="0"/>
          <a:chOff x="0" y="0"/>
          <a:chExt cx="0" cy="0"/>
        </a:xfrm>
      </p:grpSpPr>
      <p:sp>
        <p:nvSpPr>
          <p:cNvPr id="9" name="图片占位符 7"/>
          <p:cNvSpPr>
            <a:spLocks noGrp="1"/>
          </p:cNvSpPr>
          <p:nvPr>
            <p:ph type="pic" sz="quarter" idx="10"/>
          </p:nvPr>
        </p:nvSpPr>
        <p:spPr>
          <a:xfrm>
            <a:off x="0" y="1390650"/>
            <a:ext cx="5962650" cy="5048250"/>
          </a:xfrm>
          <a:prstGeom prst="rect">
            <a:avLst/>
          </a:prstGeom>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5_空白">
    <p:bg>
      <p:bgPr>
        <a:solidFill>
          <a:schemeClr val="accent2"/>
        </a:solidFill>
        <a:effectLst/>
      </p:bgPr>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 name="组合 2"/>
          <p:cNvGrpSpPr>
            <a:grpSpLocks noChangeAspect="1"/>
          </p:cNvGrpSpPr>
          <p:nvPr userDrawn="1"/>
        </p:nvGrpSpPr>
        <p:grpSpPr>
          <a:xfrm rot="20922879">
            <a:off x="-10977256" y="2921000"/>
            <a:ext cx="34146511" cy="1692000"/>
            <a:chOff x="-14398214" y="3038266"/>
            <a:chExt cx="46526994" cy="2305468"/>
          </a:xfrm>
        </p:grpSpPr>
        <p:grpSp>
          <p:nvGrpSpPr>
            <p:cNvPr id="4" name="组合 3"/>
            <p:cNvGrpSpPr/>
            <p:nvPr/>
          </p:nvGrpSpPr>
          <p:grpSpPr>
            <a:xfrm>
              <a:off x="-14398214" y="3038266"/>
              <a:ext cx="28692135" cy="781468"/>
              <a:chOff x="-14398214" y="3038266"/>
              <a:chExt cx="28692135" cy="781468"/>
            </a:xfrm>
          </p:grpSpPr>
          <p:sp>
            <p:nvSpPr>
              <p:cNvPr id="25" name="矩形 24"/>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矩形 25"/>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矩形 26"/>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矩形 27"/>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矩形 29"/>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矩形 30"/>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矩形 31"/>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矩形 32"/>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4530314" y="3038266"/>
              <a:ext cx="28692135" cy="781468"/>
              <a:chOff x="-14398214" y="3038266"/>
              <a:chExt cx="28692135" cy="781468"/>
            </a:xfrm>
          </p:grpSpPr>
          <p:sp>
            <p:nvSpPr>
              <p:cNvPr id="16" name="矩形 15"/>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16"/>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矩形 17"/>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矩形 19"/>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矩形 20"/>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矩形 21"/>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矩形 22"/>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3"/>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6" name="组合 5"/>
            <p:cNvGrpSpPr/>
            <p:nvPr/>
          </p:nvGrpSpPr>
          <p:grpSpPr>
            <a:xfrm>
              <a:off x="3436645" y="4562266"/>
              <a:ext cx="28692135" cy="781468"/>
              <a:chOff x="-14398214" y="3038266"/>
              <a:chExt cx="28692135" cy="781468"/>
            </a:xfrm>
          </p:grpSpPr>
          <p:sp>
            <p:nvSpPr>
              <p:cNvPr id="7" name="矩形 6"/>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矩形 7"/>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9"/>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12"/>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矩形 13"/>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矩形 14"/>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sp>
        <p:nvSpPr>
          <p:cNvPr id="37" name="任意多边形: 形状 36"/>
          <p:cNvSpPr/>
          <p:nvPr userDrawn="1"/>
        </p:nvSpPr>
        <p:spPr>
          <a:xfrm>
            <a:off x="-20015198" y="-11277598"/>
            <a:ext cx="58724798" cy="29159199"/>
          </a:xfrm>
          <a:custGeom>
            <a:avLst/>
            <a:gdLst>
              <a:gd name="connsiteX0" fmla="*/ 20015199 w 58724798"/>
              <a:gd name="connsiteY0" fmla="*/ 11277599 h 29159199"/>
              <a:gd name="connsiteX1" fmla="*/ 20015199 w 58724798"/>
              <a:gd name="connsiteY1" fmla="*/ 18135599 h 29159199"/>
              <a:gd name="connsiteX2" fmla="*/ 32207198 w 58724798"/>
              <a:gd name="connsiteY2" fmla="*/ 18135599 h 29159199"/>
              <a:gd name="connsiteX3" fmla="*/ 32207198 w 58724798"/>
              <a:gd name="connsiteY3" fmla="*/ 11277599 h 29159199"/>
              <a:gd name="connsiteX4" fmla="*/ 0 w 58724798"/>
              <a:gd name="connsiteY4" fmla="*/ 0 h 29159199"/>
              <a:gd name="connsiteX5" fmla="*/ 58724798 w 58724798"/>
              <a:gd name="connsiteY5" fmla="*/ 0 h 29159199"/>
              <a:gd name="connsiteX6" fmla="*/ 58724798 w 58724798"/>
              <a:gd name="connsiteY6" fmla="*/ 29159199 h 29159199"/>
              <a:gd name="connsiteX7" fmla="*/ 0 w 58724798"/>
              <a:gd name="connsiteY7" fmla="*/ 29159199 h 2915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24798" h="29159199">
                <a:moveTo>
                  <a:pt x="20015199" y="11277599"/>
                </a:moveTo>
                <a:lnTo>
                  <a:pt x="20015199" y="18135599"/>
                </a:lnTo>
                <a:lnTo>
                  <a:pt x="32207198" y="18135599"/>
                </a:lnTo>
                <a:lnTo>
                  <a:pt x="32207198" y="11277599"/>
                </a:lnTo>
                <a:close/>
                <a:moveTo>
                  <a:pt x="0" y="0"/>
                </a:moveTo>
                <a:lnTo>
                  <a:pt x="58724798" y="0"/>
                </a:lnTo>
                <a:lnTo>
                  <a:pt x="58724798" y="29159199"/>
                </a:lnTo>
                <a:lnTo>
                  <a:pt x="0" y="2915919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矩形 38"/>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 name="组合 2"/>
          <p:cNvGrpSpPr>
            <a:grpSpLocks noChangeAspect="1"/>
          </p:cNvGrpSpPr>
          <p:nvPr userDrawn="1"/>
        </p:nvGrpSpPr>
        <p:grpSpPr>
          <a:xfrm rot="20922879">
            <a:off x="-10977256" y="2921000"/>
            <a:ext cx="34146511" cy="1692000"/>
            <a:chOff x="-14398214" y="3038266"/>
            <a:chExt cx="46526994" cy="2305468"/>
          </a:xfrm>
        </p:grpSpPr>
        <p:grpSp>
          <p:nvGrpSpPr>
            <p:cNvPr id="4" name="组合 3"/>
            <p:cNvGrpSpPr/>
            <p:nvPr/>
          </p:nvGrpSpPr>
          <p:grpSpPr>
            <a:xfrm>
              <a:off x="-14398214" y="3038266"/>
              <a:ext cx="28692135" cy="781468"/>
              <a:chOff x="-14398214" y="3038266"/>
              <a:chExt cx="28692135" cy="781468"/>
            </a:xfrm>
          </p:grpSpPr>
          <p:sp>
            <p:nvSpPr>
              <p:cNvPr id="25" name="矩形 24"/>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矩形 25"/>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矩形 26"/>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矩形 27"/>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矩形 29"/>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矩形 30"/>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矩形 31"/>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矩形 32"/>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4530314" y="3038266"/>
              <a:ext cx="28692135" cy="781468"/>
              <a:chOff x="-14398214" y="3038266"/>
              <a:chExt cx="28692135" cy="781468"/>
            </a:xfrm>
          </p:grpSpPr>
          <p:sp>
            <p:nvSpPr>
              <p:cNvPr id="16" name="矩形 15"/>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16"/>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矩形 17"/>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矩形 19"/>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矩形 20"/>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矩形 21"/>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矩形 22"/>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3"/>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6" name="组合 5"/>
            <p:cNvGrpSpPr/>
            <p:nvPr/>
          </p:nvGrpSpPr>
          <p:grpSpPr>
            <a:xfrm>
              <a:off x="3436645" y="4562266"/>
              <a:ext cx="28692135" cy="781468"/>
              <a:chOff x="-14398214" y="3038266"/>
              <a:chExt cx="28692135" cy="781468"/>
            </a:xfrm>
          </p:grpSpPr>
          <p:sp>
            <p:nvSpPr>
              <p:cNvPr id="7" name="矩形 6"/>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矩形 7"/>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9"/>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12"/>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矩形 13"/>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矩形 14"/>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sp>
        <p:nvSpPr>
          <p:cNvPr id="37" name="任意多边形: 形状 36"/>
          <p:cNvSpPr/>
          <p:nvPr userDrawn="1"/>
        </p:nvSpPr>
        <p:spPr>
          <a:xfrm>
            <a:off x="-20015198" y="-11277598"/>
            <a:ext cx="58724798" cy="29159199"/>
          </a:xfrm>
          <a:custGeom>
            <a:avLst/>
            <a:gdLst>
              <a:gd name="connsiteX0" fmla="*/ 20015199 w 58724798"/>
              <a:gd name="connsiteY0" fmla="*/ 11277599 h 29159199"/>
              <a:gd name="connsiteX1" fmla="*/ 20015199 w 58724798"/>
              <a:gd name="connsiteY1" fmla="*/ 18135599 h 29159199"/>
              <a:gd name="connsiteX2" fmla="*/ 32207198 w 58724798"/>
              <a:gd name="connsiteY2" fmla="*/ 18135599 h 29159199"/>
              <a:gd name="connsiteX3" fmla="*/ 32207198 w 58724798"/>
              <a:gd name="connsiteY3" fmla="*/ 11277599 h 29159199"/>
              <a:gd name="connsiteX4" fmla="*/ 0 w 58724798"/>
              <a:gd name="connsiteY4" fmla="*/ 0 h 29159199"/>
              <a:gd name="connsiteX5" fmla="*/ 58724798 w 58724798"/>
              <a:gd name="connsiteY5" fmla="*/ 0 h 29159199"/>
              <a:gd name="connsiteX6" fmla="*/ 58724798 w 58724798"/>
              <a:gd name="connsiteY6" fmla="*/ 29159199 h 29159199"/>
              <a:gd name="connsiteX7" fmla="*/ 0 w 58724798"/>
              <a:gd name="connsiteY7" fmla="*/ 29159199 h 2915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24798" h="29159199">
                <a:moveTo>
                  <a:pt x="20015199" y="11277599"/>
                </a:moveTo>
                <a:lnTo>
                  <a:pt x="20015199" y="18135599"/>
                </a:lnTo>
                <a:lnTo>
                  <a:pt x="32207198" y="18135599"/>
                </a:lnTo>
                <a:lnTo>
                  <a:pt x="32207198" y="11277599"/>
                </a:lnTo>
                <a:close/>
                <a:moveTo>
                  <a:pt x="0" y="0"/>
                </a:moveTo>
                <a:lnTo>
                  <a:pt x="58724798" y="0"/>
                </a:lnTo>
                <a:lnTo>
                  <a:pt x="58724798" y="29159199"/>
                </a:lnTo>
                <a:lnTo>
                  <a:pt x="0" y="2915919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矩形 38"/>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图片占位符 34"/>
          <p:cNvSpPr>
            <a:spLocks noGrp="1"/>
          </p:cNvSpPr>
          <p:nvPr>
            <p:ph type="pic" sz="quarter" idx="10"/>
          </p:nvPr>
        </p:nvSpPr>
        <p:spPr>
          <a:xfrm>
            <a:off x="296863" y="384175"/>
            <a:ext cx="5878512" cy="6134100"/>
          </a:xfrm>
          <a:prstGeom prst="rect">
            <a:avLst/>
          </a:prstGeom>
          <a:solidFill>
            <a:schemeClr val="bg1"/>
          </a:solidFill>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3" name="图片占位符 2"/>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4" name="Picture Placeholder 7"/>
          <p:cNvSpPr>
            <a:spLocks noGrp="1"/>
          </p:cNvSpPr>
          <p:nvPr>
            <p:ph type="pic" sz="quarter" idx="18" hasCustomPrompt="1"/>
          </p:nvPr>
        </p:nvSpPr>
        <p:spPr>
          <a:xfrm>
            <a:off x="8091054" y="0"/>
            <a:ext cx="4100945" cy="6858000"/>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6" name="Picture Placeholder 7"/>
          <p:cNvSpPr>
            <a:spLocks noGrp="1"/>
          </p:cNvSpPr>
          <p:nvPr>
            <p:ph type="pic" sz="quarter" idx="18" hasCustomPrompt="1"/>
          </p:nvPr>
        </p:nvSpPr>
        <p:spPr>
          <a:xfrm>
            <a:off x="1759526" y="1385454"/>
            <a:ext cx="4087091" cy="408709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19" hasCustomPrompt="1"/>
          </p:nvPr>
        </p:nvSpPr>
        <p:spPr>
          <a:xfrm>
            <a:off x="6345382" y="1385454"/>
            <a:ext cx="4087091" cy="408709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588705" y="389547"/>
            <a:ext cx="471949" cy="471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2"/>
          <p:cNvSpPr/>
          <p:nvPr userDrawn="1"/>
        </p:nvSpPr>
        <p:spPr>
          <a:xfrm flipV="1">
            <a:off x="0" y="6488668"/>
            <a:ext cx="12192000" cy="369332"/>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userDrawn="1"/>
        </p:nvSpPr>
        <p:spPr>
          <a:xfrm>
            <a:off x="1296628" y="307498"/>
            <a:ext cx="3570339" cy="461665"/>
          </a:xfrm>
          <a:prstGeom prst="rect">
            <a:avLst/>
          </a:prstGeom>
          <a:noFill/>
        </p:spPr>
        <p:txBody>
          <a:bodyPr wrap="square" rtlCol="0">
            <a:spAutoFit/>
          </a:bodyPr>
          <a:lstStyle/>
          <a:p>
            <a:r>
              <a:rPr lang="zh-CN" altLang="en-US" sz="2400" dirty="0">
                <a:latin typeface="思源黑体" panose="020B0400000000000000" pitchFamily="34" charset="-122"/>
                <a:ea typeface="思源黑体" panose="020B0400000000000000" pitchFamily="34" charset="-122"/>
                <a:sym typeface="思源黑体" panose="020B0400000000000000" pitchFamily="34" charset="-122"/>
              </a:rPr>
              <a:t>章节标题内容</a:t>
            </a:r>
            <a:r>
              <a:rPr lang="en-US" altLang="zh-CN" sz="2400" dirty="0">
                <a:latin typeface="思源黑体" panose="020B0400000000000000" pitchFamily="34" charset="-122"/>
                <a:ea typeface="思源黑体" panose="020B0400000000000000" pitchFamily="34" charset="-122"/>
                <a:sym typeface="思源黑体" panose="020B0400000000000000" pitchFamily="34" charset="-122"/>
              </a:rPr>
              <a:t>1</a:t>
            </a:r>
            <a:endParaRPr lang="zh-CN" altLang="en-US" sz="2400" dirty="0"/>
          </a:p>
        </p:txBody>
      </p:sp>
      <p:sp>
        <p:nvSpPr>
          <p:cNvPr id="5" name="文本框 4"/>
          <p:cNvSpPr txBox="1"/>
          <p:nvPr userDrawn="1"/>
        </p:nvSpPr>
        <p:spPr>
          <a:xfrm>
            <a:off x="1296628" y="676830"/>
            <a:ext cx="3570339" cy="307777"/>
          </a:xfrm>
          <a:prstGeom prst="rect">
            <a:avLst/>
          </a:prstGeom>
          <a:noFill/>
        </p:spPr>
        <p:txBody>
          <a:bodyPr wrap="square" rtlCol="0">
            <a:spAutoFit/>
          </a:bodyPr>
          <a:lstStyle/>
          <a:p>
            <a:r>
              <a:rPr lang="en-US" altLang="zh-CN" sz="1400" dirty="0">
                <a:latin typeface="思源黑体" panose="020B0400000000000000" pitchFamily="34" charset="-122"/>
                <a:ea typeface="思源黑体" panose="020B0400000000000000" pitchFamily="34" charset="-122"/>
                <a:sym typeface="思源黑体" panose="020B0400000000000000" pitchFamily="34" charset="-122"/>
              </a:rPr>
              <a:t>Use "Title Only" Layout</a:t>
            </a:r>
            <a:endParaRPr lang="zh-CN" altLang="en-US" sz="1400" dirty="0"/>
          </a:p>
        </p:txBody>
      </p:sp>
      <p:sp>
        <p:nvSpPr>
          <p:cNvPr id="6" name="矩形 5"/>
          <p:cNvSpPr/>
          <p:nvPr userDrawn="1"/>
        </p:nvSpPr>
        <p:spPr>
          <a:xfrm>
            <a:off x="352731" y="261726"/>
            <a:ext cx="471949" cy="471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22"/>
          <p:cNvSpPr/>
          <p:nvPr userDrawn="1"/>
        </p:nvSpPr>
        <p:spPr>
          <a:xfrm rot="10800000">
            <a:off x="588705" y="389547"/>
            <a:ext cx="555998" cy="555998"/>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3.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1.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1.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1.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8.xml"/><Relationship Id="rId2" Type="http://schemas.openxmlformats.org/officeDocument/2006/relationships/tags" Target="../tags/tag3.xml"/><Relationship Id="rId1" Type="http://schemas.openxmlformats.org/officeDocument/2006/relationships/image" Target="../media/image13.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1.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vmlDrawing" Target="../drawings/vmlDrawing1.vml"/><Relationship Id="rId5" Type="http://schemas.openxmlformats.org/officeDocument/2006/relationships/slideLayout" Target="../slideLayouts/slideLayout4.xml"/><Relationship Id="rId4" Type="http://schemas.openxmlformats.org/officeDocument/2006/relationships/tags" Target="../tags/tag2.xml"/><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1.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1.xml"/><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1.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7.xml"/><Relationship Id="rId1" Type="http://schemas.openxmlformats.org/officeDocument/2006/relationships/image" Target="../media/image21.png"/></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3.xml"/><Relationship Id="rId2" Type="http://schemas.openxmlformats.org/officeDocument/2006/relationships/image" Target="../media/image2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6.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矩形 147"/>
          <p:cNvSpPr/>
          <p:nvPr/>
        </p:nvSpPr>
        <p:spPr>
          <a:xfrm rot="18900000">
            <a:off x="4407860" y="1165882"/>
            <a:ext cx="3355261" cy="332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6" name="Freeform 38"/>
          <p:cNvSpPr/>
          <p:nvPr/>
        </p:nvSpPr>
        <p:spPr bwMode="auto">
          <a:xfrm rot="8289320" flipH="1" flipV="1">
            <a:off x="-1207776" y="1588005"/>
            <a:ext cx="2330512" cy="2681887"/>
          </a:xfrm>
          <a:custGeom>
            <a:avLst/>
            <a:gdLst>
              <a:gd name="T0" fmla="*/ 325 w 325"/>
              <a:gd name="T1" fmla="*/ 0 h 374"/>
              <a:gd name="T2" fmla="*/ 325 w 325"/>
              <a:gd name="T3" fmla="*/ 374 h 374"/>
              <a:gd name="T4" fmla="*/ 0 w 325"/>
              <a:gd name="T5" fmla="*/ 187 h 374"/>
              <a:gd name="T6" fmla="*/ 0 w 325"/>
              <a:gd name="T7" fmla="*/ 187 h 374"/>
              <a:gd name="T8" fmla="*/ 325 w 325"/>
              <a:gd name="T9" fmla="*/ 0 h 374"/>
            </a:gdLst>
            <a:ahLst/>
            <a:cxnLst>
              <a:cxn ang="0">
                <a:pos x="T0" y="T1"/>
              </a:cxn>
              <a:cxn ang="0">
                <a:pos x="T2" y="T3"/>
              </a:cxn>
              <a:cxn ang="0">
                <a:pos x="T4" y="T5"/>
              </a:cxn>
              <a:cxn ang="0">
                <a:pos x="T6" y="T7"/>
              </a:cxn>
              <a:cxn ang="0">
                <a:pos x="T8" y="T9"/>
              </a:cxn>
            </a:cxnLst>
            <a:rect l="0" t="0" r="r" b="b"/>
            <a:pathLst>
              <a:path w="325" h="374">
                <a:moveTo>
                  <a:pt x="325" y="0"/>
                </a:moveTo>
                <a:lnTo>
                  <a:pt x="325" y="374"/>
                </a:lnTo>
                <a:lnTo>
                  <a:pt x="0" y="187"/>
                </a:lnTo>
                <a:lnTo>
                  <a:pt x="0" y="187"/>
                </a:lnTo>
                <a:lnTo>
                  <a:pt x="325"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37" name="Freeform 39"/>
          <p:cNvSpPr/>
          <p:nvPr/>
        </p:nvSpPr>
        <p:spPr bwMode="auto">
          <a:xfrm rot="8289320" flipH="1" flipV="1">
            <a:off x="-315605" y="2587864"/>
            <a:ext cx="2330512" cy="2674718"/>
          </a:xfrm>
          <a:custGeom>
            <a:avLst/>
            <a:gdLst>
              <a:gd name="T0" fmla="*/ 325 w 325"/>
              <a:gd name="T1" fmla="*/ 187 h 373"/>
              <a:gd name="T2" fmla="*/ 325 w 325"/>
              <a:gd name="T3" fmla="*/ 187 h 373"/>
              <a:gd name="T4" fmla="*/ 2 w 325"/>
              <a:gd name="T5" fmla="*/ 373 h 373"/>
              <a:gd name="T6" fmla="*/ 0 w 325"/>
              <a:gd name="T7" fmla="*/ 373 h 373"/>
              <a:gd name="T8" fmla="*/ 0 w 325"/>
              <a:gd name="T9" fmla="*/ 0 h 373"/>
              <a:gd name="T10" fmla="*/ 325 w 325"/>
              <a:gd name="T11" fmla="*/ 187 h 373"/>
            </a:gdLst>
            <a:ahLst/>
            <a:cxnLst>
              <a:cxn ang="0">
                <a:pos x="T0" y="T1"/>
              </a:cxn>
              <a:cxn ang="0">
                <a:pos x="T2" y="T3"/>
              </a:cxn>
              <a:cxn ang="0">
                <a:pos x="T4" y="T5"/>
              </a:cxn>
              <a:cxn ang="0">
                <a:pos x="T6" y="T7"/>
              </a:cxn>
              <a:cxn ang="0">
                <a:pos x="T8" y="T9"/>
              </a:cxn>
              <a:cxn ang="0">
                <a:pos x="T10" y="T11"/>
              </a:cxn>
            </a:cxnLst>
            <a:rect l="0" t="0" r="r" b="b"/>
            <a:pathLst>
              <a:path w="325" h="373">
                <a:moveTo>
                  <a:pt x="325" y="187"/>
                </a:moveTo>
                <a:lnTo>
                  <a:pt x="325" y="187"/>
                </a:lnTo>
                <a:lnTo>
                  <a:pt x="2" y="373"/>
                </a:lnTo>
                <a:lnTo>
                  <a:pt x="0" y="373"/>
                </a:lnTo>
                <a:lnTo>
                  <a:pt x="0" y="0"/>
                </a:lnTo>
                <a:lnTo>
                  <a:pt x="325" y="187"/>
                </a:lnTo>
                <a:close/>
              </a:path>
            </a:pathLst>
          </a:custGeom>
          <a:blipFill>
            <a:blip r:embed="rId1"/>
            <a:stretch>
              <a:fillRect/>
            </a:stretch>
          </a:blipFill>
          <a:ln>
            <a:noFill/>
          </a:ln>
        </p:spPr>
        <p:txBody>
          <a:bodyPr vert="horz" wrap="square" lIns="91440" tIns="45720" rIns="91440" bIns="45720" numCol="1" anchor="t" anchorCtr="0" compatLnSpc="1"/>
          <a:lstStyle/>
          <a:p>
            <a:endParaRPr lang="zh-CN" altLang="en-US"/>
          </a:p>
        </p:txBody>
      </p:sp>
      <p:sp>
        <p:nvSpPr>
          <p:cNvPr id="138" name="Freeform 40"/>
          <p:cNvSpPr/>
          <p:nvPr/>
        </p:nvSpPr>
        <p:spPr bwMode="auto">
          <a:xfrm rot="8289320" flipH="1" flipV="1">
            <a:off x="586682" y="3583851"/>
            <a:ext cx="2316171" cy="2660374"/>
          </a:xfrm>
          <a:custGeom>
            <a:avLst/>
            <a:gdLst>
              <a:gd name="T0" fmla="*/ 323 w 323"/>
              <a:gd name="T1" fmla="*/ 0 h 371"/>
              <a:gd name="T2" fmla="*/ 323 w 323"/>
              <a:gd name="T3" fmla="*/ 371 h 371"/>
              <a:gd name="T4" fmla="*/ 0 w 323"/>
              <a:gd name="T5" fmla="*/ 186 h 371"/>
              <a:gd name="T6" fmla="*/ 323 w 323"/>
              <a:gd name="T7" fmla="*/ 0 h 371"/>
            </a:gdLst>
            <a:ahLst/>
            <a:cxnLst>
              <a:cxn ang="0">
                <a:pos x="T0" y="T1"/>
              </a:cxn>
              <a:cxn ang="0">
                <a:pos x="T2" y="T3"/>
              </a:cxn>
              <a:cxn ang="0">
                <a:pos x="T4" y="T5"/>
              </a:cxn>
              <a:cxn ang="0">
                <a:pos x="T6" y="T7"/>
              </a:cxn>
            </a:cxnLst>
            <a:rect l="0" t="0" r="r" b="b"/>
            <a:pathLst>
              <a:path w="323" h="371">
                <a:moveTo>
                  <a:pt x="323" y="0"/>
                </a:moveTo>
                <a:lnTo>
                  <a:pt x="323" y="371"/>
                </a:lnTo>
                <a:lnTo>
                  <a:pt x="0" y="186"/>
                </a:lnTo>
                <a:lnTo>
                  <a:pt x="323" y="0"/>
                </a:ln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139" name="Freeform 44"/>
          <p:cNvSpPr/>
          <p:nvPr/>
        </p:nvSpPr>
        <p:spPr bwMode="auto">
          <a:xfrm rot="8289320" flipH="1" flipV="1">
            <a:off x="-2032965" y="4135405"/>
            <a:ext cx="2308999" cy="2674718"/>
          </a:xfrm>
          <a:custGeom>
            <a:avLst/>
            <a:gdLst>
              <a:gd name="T0" fmla="*/ 322 w 322"/>
              <a:gd name="T1" fmla="*/ 0 h 373"/>
              <a:gd name="T2" fmla="*/ 322 w 322"/>
              <a:gd name="T3" fmla="*/ 373 h 373"/>
              <a:gd name="T4" fmla="*/ 322 w 322"/>
              <a:gd name="T5" fmla="*/ 373 h 373"/>
              <a:gd name="T6" fmla="*/ 0 w 322"/>
              <a:gd name="T7" fmla="*/ 187 h 373"/>
              <a:gd name="T8" fmla="*/ 322 w 322"/>
              <a:gd name="T9" fmla="*/ 0 h 373"/>
            </a:gdLst>
            <a:ahLst/>
            <a:cxnLst>
              <a:cxn ang="0">
                <a:pos x="T0" y="T1"/>
              </a:cxn>
              <a:cxn ang="0">
                <a:pos x="T2" y="T3"/>
              </a:cxn>
              <a:cxn ang="0">
                <a:pos x="T4" y="T5"/>
              </a:cxn>
              <a:cxn ang="0">
                <a:pos x="T6" y="T7"/>
              </a:cxn>
              <a:cxn ang="0">
                <a:pos x="T8" y="T9"/>
              </a:cxn>
            </a:cxnLst>
            <a:rect l="0" t="0" r="r" b="b"/>
            <a:pathLst>
              <a:path w="322" h="373">
                <a:moveTo>
                  <a:pt x="322" y="0"/>
                </a:moveTo>
                <a:lnTo>
                  <a:pt x="322" y="373"/>
                </a:lnTo>
                <a:lnTo>
                  <a:pt x="322" y="373"/>
                </a:lnTo>
                <a:lnTo>
                  <a:pt x="0" y="187"/>
                </a:lnTo>
                <a:lnTo>
                  <a:pt x="322"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41" name="Freeform 48"/>
          <p:cNvSpPr/>
          <p:nvPr/>
        </p:nvSpPr>
        <p:spPr bwMode="auto">
          <a:xfrm rot="10013244" flipH="1" flipV="1">
            <a:off x="8578778" y="2938361"/>
            <a:ext cx="2029332" cy="2349756"/>
          </a:xfrm>
          <a:custGeom>
            <a:avLst/>
            <a:gdLst>
              <a:gd name="T0" fmla="*/ 323 w 323"/>
              <a:gd name="T1" fmla="*/ 0 h 374"/>
              <a:gd name="T2" fmla="*/ 323 w 323"/>
              <a:gd name="T3" fmla="*/ 374 h 374"/>
              <a:gd name="T4" fmla="*/ 0 w 323"/>
              <a:gd name="T5" fmla="*/ 187 h 374"/>
              <a:gd name="T6" fmla="*/ 0 w 323"/>
              <a:gd name="T7" fmla="*/ 187 h 374"/>
              <a:gd name="T8" fmla="*/ 323 w 323"/>
              <a:gd name="T9" fmla="*/ 0 h 374"/>
            </a:gdLst>
            <a:ahLst/>
            <a:cxnLst>
              <a:cxn ang="0">
                <a:pos x="T0" y="T1"/>
              </a:cxn>
              <a:cxn ang="0">
                <a:pos x="T2" y="T3"/>
              </a:cxn>
              <a:cxn ang="0">
                <a:pos x="T4" y="T5"/>
              </a:cxn>
              <a:cxn ang="0">
                <a:pos x="T6" y="T7"/>
              </a:cxn>
              <a:cxn ang="0">
                <a:pos x="T8" y="T9"/>
              </a:cxn>
            </a:cxnLst>
            <a:rect l="0" t="0" r="r" b="b"/>
            <a:pathLst>
              <a:path w="323" h="374">
                <a:moveTo>
                  <a:pt x="323" y="0"/>
                </a:moveTo>
                <a:lnTo>
                  <a:pt x="323" y="374"/>
                </a:lnTo>
                <a:lnTo>
                  <a:pt x="0" y="187"/>
                </a:lnTo>
                <a:lnTo>
                  <a:pt x="0" y="187"/>
                </a:lnTo>
                <a:lnTo>
                  <a:pt x="323" y="0"/>
                </a:lnTo>
                <a:close/>
              </a:path>
            </a:pathLst>
          </a:custGeom>
          <a:solidFill>
            <a:schemeClr val="accent1"/>
          </a:solidFill>
          <a:ln w="9525">
            <a:noFill/>
            <a:round/>
          </a:ln>
        </p:spPr>
        <p:txBody>
          <a:bodyPr vert="horz" wrap="square" lIns="91440" tIns="45720" rIns="91440" bIns="45720" numCol="1" anchor="t" anchorCtr="0" compatLnSpc="1"/>
          <a:lstStyle/>
          <a:p>
            <a:endParaRPr lang="zh-CN" altLang="en-US"/>
          </a:p>
        </p:txBody>
      </p:sp>
      <p:sp>
        <p:nvSpPr>
          <p:cNvPr id="142" name="Freeform 49"/>
          <p:cNvSpPr/>
          <p:nvPr/>
        </p:nvSpPr>
        <p:spPr bwMode="auto">
          <a:xfrm rot="10013244" flipH="1" flipV="1">
            <a:off x="11086686" y="4765200"/>
            <a:ext cx="2041897" cy="2337188"/>
          </a:xfrm>
          <a:custGeom>
            <a:avLst/>
            <a:gdLst>
              <a:gd name="T0" fmla="*/ 325 w 325"/>
              <a:gd name="T1" fmla="*/ 185 h 372"/>
              <a:gd name="T2" fmla="*/ 0 w 325"/>
              <a:gd name="T3" fmla="*/ 372 h 372"/>
              <a:gd name="T4" fmla="*/ 0 w 325"/>
              <a:gd name="T5" fmla="*/ 0 h 372"/>
              <a:gd name="T6" fmla="*/ 2 w 325"/>
              <a:gd name="T7" fmla="*/ 0 h 372"/>
              <a:gd name="T8" fmla="*/ 325 w 325"/>
              <a:gd name="T9" fmla="*/ 185 h 372"/>
            </a:gdLst>
            <a:ahLst/>
            <a:cxnLst>
              <a:cxn ang="0">
                <a:pos x="T0" y="T1"/>
              </a:cxn>
              <a:cxn ang="0">
                <a:pos x="T2" y="T3"/>
              </a:cxn>
              <a:cxn ang="0">
                <a:pos x="T4" y="T5"/>
              </a:cxn>
              <a:cxn ang="0">
                <a:pos x="T6" y="T7"/>
              </a:cxn>
              <a:cxn ang="0">
                <a:pos x="T8" y="T9"/>
              </a:cxn>
            </a:cxnLst>
            <a:rect l="0" t="0" r="r" b="b"/>
            <a:pathLst>
              <a:path w="325" h="372">
                <a:moveTo>
                  <a:pt x="325" y="185"/>
                </a:moveTo>
                <a:lnTo>
                  <a:pt x="0" y="372"/>
                </a:lnTo>
                <a:lnTo>
                  <a:pt x="0" y="0"/>
                </a:lnTo>
                <a:lnTo>
                  <a:pt x="2" y="0"/>
                </a:lnTo>
                <a:lnTo>
                  <a:pt x="325" y="185"/>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143" name="Freeform 53"/>
          <p:cNvSpPr/>
          <p:nvPr/>
        </p:nvSpPr>
        <p:spPr bwMode="auto">
          <a:xfrm rot="10013244" flipH="1" flipV="1">
            <a:off x="10555034" y="2476551"/>
            <a:ext cx="2041897" cy="2349756"/>
          </a:xfrm>
          <a:custGeom>
            <a:avLst/>
            <a:gdLst>
              <a:gd name="T0" fmla="*/ 325 w 325"/>
              <a:gd name="T1" fmla="*/ 187 h 374"/>
              <a:gd name="T2" fmla="*/ 325 w 325"/>
              <a:gd name="T3" fmla="*/ 187 h 374"/>
              <a:gd name="T4" fmla="*/ 2 w 325"/>
              <a:gd name="T5" fmla="*/ 374 h 374"/>
              <a:gd name="T6" fmla="*/ 0 w 325"/>
              <a:gd name="T7" fmla="*/ 374 h 374"/>
              <a:gd name="T8" fmla="*/ 0 w 325"/>
              <a:gd name="T9" fmla="*/ 0 h 374"/>
              <a:gd name="T10" fmla="*/ 325 w 325"/>
              <a:gd name="T11" fmla="*/ 187 h 374"/>
            </a:gdLst>
            <a:ahLst/>
            <a:cxnLst>
              <a:cxn ang="0">
                <a:pos x="T0" y="T1"/>
              </a:cxn>
              <a:cxn ang="0">
                <a:pos x="T2" y="T3"/>
              </a:cxn>
              <a:cxn ang="0">
                <a:pos x="T4" y="T5"/>
              </a:cxn>
              <a:cxn ang="0">
                <a:pos x="T6" y="T7"/>
              </a:cxn>
              <a:cxn ang="0">
                <a:pos x="T8" y="T9"/>
              </a:cxn>
              <a:cxn ang="0">
                <a:pos x="T10" y="T11"/>
              </a:cxn>
            </a:cxnLst>
            <a:rect l="0" t="0" r="r" b="b"/>
            <a:pathLst>
              <a:path w="325" h="374">
                <a:moveTo>
                  <a:pt x="325" y="187"/>
                </a:moveTo>
                <a:lnTo>
                  <a:pt x="325" y="187"/>
                </a:lnTo>
                <a:lnTo>
                  <a:pt x="2" y="374"/>
                </a:lnTo>
                <a:lnTo>
                  <a:pt x="0" y="374"/>
                </a:lnTo>
                <a:lnTo>
                  <a:pt x="0" y="0"/>
                </a:lnTo>
                <a:lnTo>
                  <a:pt x="325" y="187"/>
                </a:lnTo>
                <a:close/>
              </a:path>
            </a:pathLst>
          </a:custGeom>
          <a:blipFill>
            <a:blip r:embed="rId2"/>
            <a:stretch>
              <a:fillRect/>
            </a:stretch>
          </a:blipFill>
          <a:ln>
            <a:noFill/>
          </a:ln>
        </p:spPr>
        <p:txBody>
          <a:bodyPr vert="horz" wrap="square" lIns="91440" tIns="45720" rIns="91440" bIns="45720" numCol="1" anchor="t" anchorCtr="0" compatLnSpc="1"/>
          <a:lstStyle/>
          <a:p>
            <a:endParaRPr lang="zh-CN" altLang="en-US"/>
          </a:p>
        </p:txBody>
      </p:sp>
      <p:sp>
        <p:nvSpPr>
          <p:cNvPr id="144" name="Freeform 27"/>
          <p:cNvSpPr/>
          <p:nvPr/>
        </p:nvSpPr>
        <p:spPr bwMode="auto">
          <a:xfrm rot="10013244" flipH="1" flipV="1">
            <a:off x="9827109" y="5187691"/>
            <a:ext cx="1183657" cy="1367456"/>
          </a:xfrm>
          <a:custGeom>
            <a:avLst/>
            <a:gdLst>
              <a:gd name="T0" fmla="*/ 322 w 322"/>
              <a:gd name="T1" fmla="*/ 0 h 372"/>
              <a:gd name="T2" fmla="*/ 322 w 322"/>
              <a:gd name="T3" fmla="*/ 372 h 372"/>
              <a:gd name="T4" fmla="*/ 0 w 322"/>
              <a:gd name="T5" fmla="*/ 185 h 372"/>
              <a:gd name="T6" fmla="*/ 322 w 322"/>
              <a:gd name="T7" fmla="*/ 0 h 372"/>
            </a:gdLst>
            <a:ahLst/>
            <a:cxnLst>
              <a:cxn ang="0">
                <a:pos x="T0" y="T1"/>
              </a:cxn>
              <a:cxn ang="0">
                <a:pos x="T2" y="T3"/>
              </a:cxn>
              <a:cxn ang="0">
                <a:pos x="T4" y="T5"/>
              </a:cxn>
              <a:cxn ang="0">
                <a:pos x="T6" y="T7"/>
              </a:cxn>
            </a:cxnLst>
            <a:rect l="0" t="0" r="r" b="b"/>
            <a:pathLst>
              <a:path w="322" h="372">
                <a:moveTo>
                  <a:pt x="322" y="0"/>
                </a:moveTo>
                <a:lnTo>
                  <a:pt x="322" y="372"/>
                </a:lnTo>
                <a:lnTo>
                  <a:pt x="0" y="185"/>
                </a:lnTo>
                <a:lnTo>
                  <a:pt x="32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5" name="组合 4"/>
          <p:cNvGrpSpPr/>
          <p:nvPr/>
        </p:nvGrpSpPr>
        <p:grpSpPr>
          <a:xfrm>
            <a:off x="4004152" y="167325"/>
            <a:ext cx="4188764" cy="5332442"/>
            <a:chOff x="5013830" y="1619293"/>
            <a:chExt cx="3467100" cy="4413739"/>
          </a:xfrm>
        </p:grpSpPr>
        <p:sp>
          <p:nvSpPr>
            <p:cNvPr id="23"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35" name="组合 34"/>
          <p:cNvGrpSpPr/>
          <p:nvPr/>
        </p:nvGrpSpPr>
        <p:grpSpPr>
          <a:xfrm>
            <a:off x="4682073" y="1030342"/>
            <a:ext cx="2832922" cy="3606408"/>
            <a:chOff x="5013830" y="1619293"/>
            <a:chExt cx="3467100" cy="4413739"/>
          </a:xfrm>
        </p:grpSpPr>
        <p:sp>
          <p:nvSpPr>
            <p:cNvPr id="36"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7"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6" name="矩形 5"/>
          <p:cNvSpPr/>
          <p:nvPr/>
        </p:nvSpPr>
        <p:spPr>
          <a:xfrm rot="2700000">
            <a:off x="2758183" y="2595352"/>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矩形 37"/>
          <p:cNvSpPr/>
          <p:nvPr/>
        </p:nvSpPr>
        <p:spPr>
          <a:xfrm rot="2700000">
            <a:off x="8860308" y="2595353"/>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9" name="矩形 148"/>
          <p:cNvSpPr/>
          <p:nvPr/>
        </p:nvSpPr>
        <p:spPr>
          <a:xfrm>
            <a:off x="4277360" y="5947108"/>
            <a:ext cx="3637280" cy="337185"/>
          </a:xfrm>
          <a:prstGeom prst="rect">
            <a:avLst/>
          </a:prstGeom>
        </p:spPr>
        <p:txBody>
          <a:bodyPr wrap="none">
            <a:spAutoFit/>
          </a:bodyPr>
          <a:lstStyle/>
          <a:p>
            <a:pPr algn="ct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汇报时间：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2021</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4</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月   汇报人：冯浩</a:t>
            </a:r>
            <a:endPar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1" name="矩形 150"/>
          <p:cNvSpPr/>
          <p:nvPr/>
        </p:nvSpPr>
        <p:spPr>
          <a:xfrm>
            <a:off x="3039970" y="3466515"/>
            <a:ext cx="6289318" cy="645160"/>
          </a:xfrm>
          <a:prstGeom prst="rect">
            <a:avLst/>
          </a:prstGeom>
          <a:noFill/>
        </p:spPr>
        <p:txBody>
          <a:bodyPr wrap="square">
            <a:spAutoFit/>
          </a:bodyPr>
          <a:lstStyle/>
          <a:p>
            <a:pPr algn="ctr" defTabSz="914400">
              <a:spcBef>
                <a:spcPct val="0"/>
              </a:spcBef>
            </a:pPr>
            <a:r>
              <a:rPr lang="zh-CN" altLang="en-US"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rPr>
              <a:t>系统设计和数据库设计答辩</a:t>
            </a:r>
            <a:r>
              <a:rPr lang="en-US" altLang="zh-CN"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rPr>
              <a:t>PPT</a:t>
            </a:r>
            <a:endParaRPr lang="en-US" altLang="zh-CN"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endParaRPr>
          </a:p>
        </p:txBody>
      </p:sp>
      <p:sp>
        <p:nvSpPr>
          <p:cNvPr id="152" name="矩形 151"/>
          <p:cNvSpPr/>
          <p:nvPr/>
        </p:nvSpPr>
        <p:spPr>
          <a:xfrm>
            <a:off x="2954937" y="2151288"/>
            <a:ext cx="6289318" cy="1198880"/>
          </a:xfrm>
          <a:prstGeom prst="rect">
            <a:avLst/>
          </a:prstGeom>
          <a:noFill/>
        </p:spPr>
        <p:txBody>
          <a:bodyPr wrap="square">
            <a:spAutoFit/>
          </a:bodyPr>
          <a:lstStyle/>
          <a:p>
            <a:pPr algn="ctr" defTabSz="914400">
              <a:spcBef>
                <a:spcPct val="0"/>
              </a:spcBef>
            </a:pPr>
            <a:r>
              <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疯狂的</a:t>
            </a:r>
            <a:r>
              <a:rPr lang="en-US" altLang="zh-CN"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T</a:t>
            </a:r>
            <a:r>
              <a:rPr lang="en-US" altLang="zh-CN" sz="48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U</a:t>
            </a:r>
            <a:r>
              <a:rPr lang="en-US" altLang="zh-CN"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T</a:t>
            </a:r>
            <a:r>
              <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们</a:t>
            </a:r>
            <a:endPar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endParaRPr>
          </a:p>
        </p:txBody>
      </p:sp>
      <p:sp>
        <p:nvSpPr>
          <p:cNvPr id="34" name="矩形 33"/>
          <p:cNvSpPr/>
          <p:nvPr/>
        </p:nvSpPr>
        <p:spPr>
          <a:xfrm>
            <a:off x="756440" y="-2544245"/>
            <a:ext cx="2698175" cy="523220"/>
          </a:xfrm>
          <a:prstGeom prst="rect">
            <a:avLst/>
          </a:prstGeom>
        </p:spPr>
        <p:txBody>
          <a:bodyPr wrap="none">
            <a:spAutoFit/>
          </a:bodyPr>
          <a:lstStyle/>
          <a:p>
            <a:r>
              <a:rPr lang="zh-CN" altLang="en-US" sz="2800" dirty="0"/>
              <a:t>震撼的科技企业</a:t>
            </a:r>
            <a:endParaRPr lang="zh-CN" altLang="en-US" sz="2800" dirty="0"/>
          </a:p>
        </p:txBody>
      </p:sp>
      <p:pic>
        <p:nvPicPr>
          <p:cNvPr id="39" name="震撼的科技企业">
            <a:hlinkClick r:id="" action="ppaction://media"/>
          </p:cNvPr>
          <p:cNvPicPr>
            <a:picLocks noChangeAspect="1"/>
          </p:cNvPicPr>
          <p:nvPr>
            <a:audioFile r:link="rId3"/>
            <p:extLst>
              <p:ext uri="{DAA4B4D4-6D71-4841-9C94-3DE7FCFB9230}">
                <p14:media xmlns:p14="http://schemas.microsoft.com/office/powerpoint/2010/main" r:embed="rId4">
                  <p14:fade in="250.000000" out="250.000000"/>
                </p14:media>
              </p:ext>
            </p:extLst>
          </p:nvPr>
        </p:nvPicPr>
        <p:blipFill>
          <a:blip r:embed="rId5"/>
          <a:stretch>
            <a:fillRect/>
          </a:stretch>
        </p:blipFill>
        <p:spPr>
          <a:xfrm>
            <a:off x="0" y="-2587435"/>
            <a:ext cx="609600" cy="609600"/>
          </a:xfrm>
          <a:prstGeom prst="rect">
            <a:avLst/>
          </a:prstGeom>
        </p:spPr>
      </p:pic>
      <p:sp>
        <p:nvSpPr>
          <p:cNvPr id="40" name="文本框 39"/>
          <p:cNvSpPr txBox="1"/>
          <p:nvPr/>
        </p:nvSpPr>
        <p:spPr>
          <a:xfrm>
            <a:off x="-32063822" y="52592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1" name="文本框 40"/>
          <p:cNvSpPr txBox="1"/>
          <p:nvPr/>
        </p:nvSpPr>
        <p:spPr>
          <a:xfrm>
            <a:off x="-19973422" y="-15670373"/>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2" name="文本框 41"/>
          <p:cNvSpPr txBox="1"/>
          <p:nvPr/>
        </p:nvSpPr>
        <p:spPr>
          <a:xfrm>
            <a:off x="38852978" y="202960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3" name="文本框 42"/>
          <p:cNvSpPr txBox="1"/>
          <p:nvPr/>
        </p:nvSpPr>
        <p:spPr>
          <a:xfrm>
            <a:off x="-24850222" y="187720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4" name="矩形 43"/>
          <p:cNvSpPr/>
          <p:nvPr/>
        </p:nvSpPr>
        <p:spPr>
          <a:xfrm>
            <a:off x="-23734004" y="6488668"/>
            <a:ext cx="1071127" cy="369332"/>
          </a:xfrm>
          <a:prstGeom prst="rect">
            <a:avLst/>
          </a:prstGeom>
        </p:spPr>
        <p:txBody>
          <a:bodyPr wrap="none">
            <a:spAutoFit/>
          </a:bodyPr>
          <a:lstStyle/>
          <a:p>
            <a:r>
              <a:rPr lang="zh-CN" altLang="en-US" dirty="0">
                <a:solidFill>
                  <a:srgbClr val="CCD1D4"/>
                </a:solidFill>
              </a:rPr>
              <a:t>8435759</a:t>
            </a:r>
            <a:endParaRPr lang="zh-CN" altLang="en-US" dirty="0">
              <a:solidFill>
                <a:srgbClr val="CCD1D4"/>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wipe(down)">
                                      <p:cBhvr>
                                        <p:cTn id="7" dur="500"/>
                                        <p:tgtEl>
                                          <p:spTgt spid="14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6"/>
                                        </p:tgtEl>
                                        <p:attrNameLst>
                                          <p:attrName>style.visibility</p:attrName>
                                        </p:attrNameLst>
                                      </p:cBhvr>
                                      <p:to>
                                        <p:strVal val="visible"/>
                                      </p:to>
                                    </p:set>
                                    <p:animEffect transition="in" filter="wipe(down)">
                                      <p:cBhvr>
                                        <p:cTn id="11" dur="500"/>
                                        <p:tgtEl>
                                          <p:spTgt spid="13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wipe(down)">
                                      <p:cBhvr>
                                        <p:cTn id="15" dur="500"/>
                                        <p:tgtEl>
                                          <p:spTgt spid="13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39"/>
                                        </p:tgtEl>
                                        <p:attrNameLst>
                                          <p:attrName>style.visibility</p:attrName>
                                        </p:attrNameLst>
                                      </p:cBhvr>
                                      <p:to>
                                        <p:strVal val="visible"/>
                                      </p:to>
                                    </p:set>
                                    <p:animEffect transition="in" filter="wipe(down)">
                                      <p:cBhvr>
                                        <p:cTn id="19" dur="500"/>
                                        <p:tgtEl>
                                          <p:spTgt spid="139"/>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49"/>
                                        </p:tgtEl>
                                        <p:attrNameLst>
                                          <p:attrName>style.visibility</p:attrName>
                                        </p:attrNameLst>
                                      </p:cBhvr>
                                      <p:to>
                                        <p:strVal val="visible"/>
                                      </p:to>
                                    </p:set>
                                    <p:animEffect transition="in" filter="fade">
                                      <p:cBhvr>
                                        <p:cTn id="23" dur="1000"/>
                                        <p:tgtEl>
                                          <p:spTgt spid="149"/>
                                        </p:tgtEl>
                                      </p:cBhvr>
                                    </p:animEffect>
                                    <p:anim calcmode="lin" valueType="num">
                                      <p:cBhvr>
                                        <p:cTn id="24" dur="1000" fill="hold"/>
                                        <p:tgtEl>
                                          <p:spTgt spid="149"/>
                                        </p:tgtEl>
                                        <p:attrNameLst>
                                          <p:attrName>ppt_x</p:attrName>
                                        </p:attrNameLst>
                                      </p:cBhvr>
                                      <p:tavLst>
                                        <p:tav tm="0">
                                          <p:val>
                                            <p:strVal val="#ppt_x"/>
                                          </p:val>
                                        </p:tav>
                                        <p:tav tm="100000">
                                          <p:val>
                                            <p:strVal val="#ppt_x"/>
                                          </p:val>
                                        </p:tav>
                                      </p:tavLst>
                                    </p:anim>
                                    <p:anim calcmode="lin" valueType="num">
                                      <p:cBhvr>
                                        <p:cTn id="25" dur="1000" fill="hold"/>
                                        <p:tgtEl>
                                          <p:spTgt spid="1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26" repeatCount="indefinite" fill="hold" display="0">
                  <p:stCondLst>
                    <p:cond delay="indefinite"/>
                  </p:stCondLst>
                  <p:endCondLst>
                    <p:cond evt="onStopAudio" delay="0">
                      <p:tgtEl>
                        <p:sldTgt/>
                      </p:tgtEl>
                    </p:cond>
                  </p:endCondLst>
                </p:cTn>
                <p:tgtEl>
                  <p:spTgt spid="39"/>
                </p:tgtEl>
              </p:cMediaNode>
            </p:audio>
          </p:childTnLst>
        </p:cTn>
      </p:par>
    </p:tnLst>
    <p:bldLst>
      <p:bldP spid="136" grpId="0" animBg="1"/>
      <p:bldP spid="137" grpId="0" animBg="1"/>
      <p:bldP spid="139" grpId="0" animBg="1"/>
      <p:bldP spid="141" grpId="0" animBg="1"/>
      <p:bldP spid="1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322326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框架</a:t>
            </a:r>
            <a:endParaRPr lang="zh-CN" altLang="en-US" sz="4000">
              <a:solidFill>
                <a:srgbClr val="746760"/>
              </a:solidFill>
              <a:latin typeface="汉仪粗圆简" panose="02010600000101010101" charset="-122"/>
              <a:ea typeface="汉仪粗圆简" panose="02010600000101010101"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2" name="图片 12"/>
          <p:cNvPicPr>
            <a:picLocks noChangeAspect="1"/>
          </p:cNvPicPr>
          <p:nvPr/>
        </p:nvPicPr>
        <p:blipFill>
          <a:blip r:embed="rId1" cstate="print">
            <a:extLst>
              <a:ext uri="{28A0092B-C50C-407E-A947-70E740481C1C}">
                <a14:useLocalDpi xmlns:a14="http://schemas.microsoft.com/office/drawing/2010/main" val="0"/>
              </a:ext>
            </a:extLst>
          </a:blip>
          <a:srcRect l="-163" r="-3474" b="1615"/>
          <a:stretch>
            <a:fillRect/>
          </a:stretch>
        </p:blipFill>
        <p:spPr>
          <a:xfrm>
            <a:off x="2224405" y="21590"/>
            <a:ext cx="7437755" cy="681418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pic>
        <p:nvPicPr>
          <p:cNvPr id="13" name="图片 13"/>
          <p:cNvPicPr>
            <a:picLocks noChangeAspect="1"/>
          </p:cNvPicPr>
          <p:nvPr/>
        </p:nvPicPr>
        <p:blipFill>
          <a:blip r:embed="rId1" cstate="print">
            <a:extLst>
              <a:ext uri="{28A0092B-C50C-407E-A947-70E740481C1C}">
                <a14:useLocalDpi xmlns:a14="http://schemas.microsoft.com/office/drawing/2010/main" val="0"/>
              </a:ext>
            </a:extLst>
          </a:blip>
          <a:srcRect l="4813" r="3817"/>
          <a:stretch>
            <a:fillRect/>
          </a:stretch>
        </p:blipFill>
        <p:spPr>
          <a:xfrm>
            <a:off x="1217930" y="1022350"/>
            <a:ext cx="9893935" cy="5022215"/>
          </a:xfrm>
          <a:prstGeom prst="rect">
            <a:avLst/>
          </a:prstGeom>
        </p:spPr>
      </p:pic>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工具</a:t>
            </a:r>
            <a:endParaRPr lang="zh-CN" altLang="en-US" sz="4000">
              <a:solidFill>
                <a:srgbClr val="746760"/>
              </a:solidFill>
              <a:latin typeface="汉仪粗圆简" panose="02010600000101010101" charset="-122"/>
              <a:ea typeface="汉仪粗圆简" panose="02010600000101010101"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数据流图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2" name="图片 1" descr="数据流图"/>
          <p:cNvPicPr>
            <a:picLocks noChangeAspect="1"/>
          </p:cNvPicPr>
          <p:nvPr/>
        </p:nvPicPr>
        <p:blipFill>
          <a:blip r:embed="rId1"/>
          <a:srcRect t="4547" b="2653"/>
          <a:stretch>
            <a:fillRect/>
          </a:stretch>
        </p:blipFill>
        <p:spPr>
          <a:xfrm>
            <a:off x="1989455" y="181610"/>
            <a:ext cx="8213725" cy="6295390"/>
          </a:xfrm>
          <a:prstGeom prst="rect">
            <a:avLst/>
          </a:prstGeom>
        </p:spPr>
      </p:pic>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16389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数据流</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03</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zh-CN" altLang="en-US" sz="3200" dirty="0">
                <a:latin typeface="汉仪粗圆简" panose="02010600000101010101" charset="-122"/>
                <a:ea typeface="汉仪粗圆简" panose="02010600000101010101" charset="-122"/>
                <a:sym typeface="思源黑体" panose="020B0400000000000000" pitchFamily="34" charset="-122"/>
              </a:rPr>
              <a:t>系统安全性和</a:t>
            </a:r>
            <a:r>
              <a:rPr lang="zh-CN" altLang="en-US" sz="3200" dirty="0">
                <a:latin typeface="汉仪粗圆简" panose="02010600000101010101" charset="-122"/>
                <a:ea typeface="汉仪粗圆简" panose="02010600000101010101" charset="-122"/>
                <a:sym typeface="思源黑体" panose="020B0400000000000000" pitchFamily="34" charset="-122"/>
              </a:rPr>
              <a:t>健壮性</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8"/>
          </p:nvPr>
        </p:nvPicPr>
        <p:blipFill>
          <a:blip r:embed="rId1">
            <a:extLst>
              <a:ext uri="{28A0092B-C50C-407E-A947-70E740481C1C}">
                <a14:useLocalDpi xmlns:a14="http://schemas.microsoft.com/office/drawing/2010/main" val="0"/>
              </a:ext>
            </a:extLst>
          </a:blip>
          <a:srcRect l="30681" r="30065"/>
          <a:stretch>
            <a:fillRect/>
          </a:stretch>
        </p:blipFill>
        <p:spPr>
          <a:xfrm>
            <a:off x="8146415" y="0"/>
            <a:ext cx="4045585" cy="6858000"/>
          </a:xfrm>
        </p:spPr>
      </p:pic>
      <p:grpSp>
        <p:nvGrpSpPr>
          <p:cNvPr id="13" name="组合 12"/>
          <p:cNvGrpSpPr/>
          <p:nvPr/>
        </p:nvGrpSpPr>
        <p:grpSpPr>
          <a:xfrm>
            <a:off x="6257925" y="1482725"/>
            <a:ext cx="3763645" cy="3893185"/>
            <a:chOff x="9455" y="2335"/>
            <a:chExt cx="5927" cy="6131"/>
          </a:xfrm>
        </p:grpSpPr>
        <p:sp>
          <p:nvSpPr>
            <p:cNvPr id="3" name="Rectangle 2"/>
            <p:cNvSpPr/>
            <p:nvPr/>
          </p:nvSpPr>
          <p:spPr>
            <a:xfrm>
              <a:off x="9455" y="2335"/>
              <a:ext cx="5927" cy="61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TextBox 3"/>
            <p:cNvSpPr txBox="1"/>
            <p:nvPr/>
          </p:nvSpPr>
          <p:spPr>
            <a:xfrm>
              <a:off x="9584" y="2493"/>
              <a:ext cx="5669" cy="5815"/>
            </a:xfrm>
            <a:prstGeom prst="rect">
              <a:avLst/>
            </a:prstGeom>
            <a:noFill/>
          </p:spPr>
          <p:txBody>
            <a:bodyPr wrap="square" rtlCol="0">
              <a:spAutoFit/>
            </a:bodyPr>
            <a:lstStyle/>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Unity支持Mono和IL2CPP两种编译模式。使用Mono编译的游戏，它将C#脚本代码编译为IL中间语言打包到游戏客户端，在游戏执行时候编译为汇编代码。这类中间语言存在容易被反编译为C#源代码的风险。后来基于安全性和执行效率方面的考虑，Unity支持了</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IL2CPP编译，大大提升了游戏安全性，但还是存在被攻击的风险。C#反编译相关的工具有很多，比如传统的ILDASM、PEBroswerDbg</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、GrayWolf、XenoCode等。</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p:txBody>
        </p:sp>
      </p:grpSp>
      <p:grpSp>
        <p:nvGrpSpPr>
          <p:cNvPr id="2" name="组合 1"/>
          <p:cNvGrpSpPr/>
          <p:nvPr/>
        </p:nvGrpSpPr>
        <p:grpSpPr>
          <a:xfrm>
            <a:off x="686435" y="1482636"/>
            <a:ext cx="5454015" cy="3718014"/>
            <a:chOff x="1138" y="5123"/>
            <a:chExt cx="8589" cy="5855"/>
          </a:xfrm>
        </p:grpSpPr>
        <p:sp>
          <p:nvSpPr>
            <p:cNvPr id="6" name="TextBox 5"/>
            <p:cNvSpPr txBox="1"/>
            <p:nvPr/>
          </p:nvSpPr>
          <p:spPr>
            <a:xfrm>
              <a:off x="1138" y="5123"/>
              <a:ext cx="2078" cy="1454"/>
            </a:xfrm>
            <a:prstGeom prst="rect">
              <a:avLst/>
            </a:prstGeom>
            <a:noFill/>
          </p:spPr>
          <p:txBody>
            <a:bodyPr wrap="square" rtlCol="0">
              <a:spAutoFit/>
            </a:bodyPr>
            <a:lstStyle/>
            <a:p>
              <a:r>
                <a:rPr lang="en-US" sz="5400">
                  <a:solidFill>
                    <a:schemeClr val="accent1"/>
                  </a:solidFill>
                  <a:cs typeface="+mn-ea"/>
                  <a:sym typeface="+mn-lt"/>
                </a:rPr>
                <a:t>01.</a:t>
              </a:r>
              <a:endParaRPr lang="id-ID" sz="6600" b="1">
                <a:solidFill>
                  <a:schemeClr val="accent1"/>
                </a:solidFill>
                <a:cs typeface="+mn-ea"/>
                <a:sym typeface="+mn-lt"/>
              </a:endParaRPr>
            </a:p>
          </p:txBody>
        </p:sp>
        <p:sp>
          <p:nvSpPr>
            <p:cNvPr id="7" name="TextBox 6"/>
            <p:cNvSpPr txBox="1"/>
            <p:nvPr/>
          </p:nvSpPr>
          <p:spPr>
            <a:xfrm>
              <a:off x="1138" y="7345"/>
              <a:ext cx="4148" cy="3633"/>
            </a:xfrm>
            <a:prstGeom prst="rect">
              <a:avLst/>
            </a:prstGeom>
            <a:noFill/>
          </p:spPr>
          <p:txBody>
            <a:bodyPr wrap="square" rtlCol="0">
              <a:spAutoFit/>
            </a:bodyPr>
            <a:lstStyle/>
            <a:p>
              <a:pPr>
                <a:lnSpc>
                  <a:spcPct val="150000"/>
                </a:lnSpc>
              </a:pPr>
              <a:r>
                <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rPr>
                <a:t>我们选择使用 IL2CPP 模式编译，游戏的脚本代码没有了，脚本代码被编译成了 Native 代码发布。前面提到的工具都失效了，安全性得到了一定的提升。但是 IL2CPP 编译后会生成一个 global-metadata.dat 文件，这个文件里面包含了大量的符号信息。</a:t>
              </a:r>
              <a:endPar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8" name="TextBox 7"/>
            <p:cNvSpPr txBox="1"/>
            <p:nvPr/>
          </p:nvSpPr>
          <p:spPr>
            <a:xfrm>
              <a:off x="1138" y="6767"/>
              <a:ext cx="2838" cy="580"/>
            </a:xfrm>
            <a:prstGeom prst="rect">
              <a:avLst/>
            </a:prstGeom>
            <a:noFill/>
          </p:spPr>
          <p:txBody>
            <a:bodyPr wrap="square" rtlCol="0">
              <a:spAutoFit/>
            </a:bodyPr>
            <a:lstStyle/>
            <a:p>
              <a:r>
                <a:rPr lang="zh-CN" altLang="en-US" dirty="0">
                  <a:solidFill>
                    <a:schemeClr val="tx1">
                      <a:lumMod val="75000"/>
                      <a:lumOff val="25000"/>
                    </a:schemeClr>
                  </a:solidFill>
                  <a:cs typeface="+mn-ea"/>
                  <a:sym typeface="+mn-lt"/>
                </a:rPr>
                <a:t>编译模式</a:t>
              </a:r>
              <a:endParaRPr lang="zh-CN" altLang="en-US" dirty="0">
                <a:solidFill>
                  <a:schemeClr val="tx1">
                    <a:lumMod val="75000"/>
                    <a:lumOff val="25000"/>
                  </a:schemeClr>
                </a:solidFill>
                <a:cs typeface="+mn-ea"/>
                <a:sym typeface="+mn-lt"/>
              </a:endParaRPr>
            </a:p>
          </p:txBody>
        </p:sp>
        <p:sp>
          <p:nvSpPr>
            <p:cNvPr id="9" name="TextBox 8"/>
            <p:cNvSpPr txBox="1"/>
            <p:nvPr/>
          </p:nvSpPr>
          <p:spPr>
            <a:xfrm>
              <a:off x="5579" y="5123"/>
              <a:ext cx="2078" cy="1454"/>
            </a:xfrm>
            <a:prstGeom prst="rect">
              <a:avLst/>
            </a:prstGeom>
            <a:noFill/>
          </p:spPr>
          <p:txBody>
            <a:bodyPr wrap="square" rtlCol="0">
              <a:spAutoFit/>
            </a:bodyPr>
            <a:lstStyle/>
            <a:p>
              <a:r>
                <a:rPr lang="en-US" sz="5400">
                  <a:solidFill>
                    <a:schemeClr val="accent1"/>
                  </a:solidFill>
                  <a:cs typeface="+mn-ea"/>
                  <a:sym typeface="+mn-lt"/>
                </a:rPr>
                <a:t>02.</a:t>
              </a:r>
              <a:endParaRPr lang="id-ID" sz="6600" b="1">
                <a:solidFill>
                  <a:schemeClr val="accent1"/>
                </a:solidFill>
                <a:cs typeface="+mn-ea"/>
                <a:sym typeface="+mn-lt"/>
              </a:endParaRPr>
            </a:p>
          </p:txBody>
        </p:sp>
        <p:sp>
          <p:nvSpPr>
            <p:cNvPr id="10" name="TextBox 9"/>
            <p:cNvSpPr txBox="1"/>
            <p:nvPr/>
          </p:nvSpPr>
          <p:spPr>
            <a:xfrm>
              <a:off x="5579" y="7345"/>
              <a:ext cx="4148" cy="3633"/>
            </a:xfrm>
            <a:prstGeom prst="rect">
              <a:avLst/>
            </a:prstGeom>
            <a:noFill/>
          </p:spPr>
          <p:txBody>
            <a:bodyPr wrap="square" rtlCol="0">
              <a:spAutoFit/>
            </a:bodyPr>
            <a:lstStyle/>
            <a:p>
              <a:pPr>
                <a:lnSpc>
                  <a:spcPct val="150000"/>
                </a:lnSpc>
              </a:pPr>
              <a:r>
                <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rPr>
                <a:t>我们采用UPS来进行安全性保证。方案主要做了两个方面的保护：Mono 保护，IL2CPP 保护。Mono 保护的对象是游戏的主逻辑 dll：Assembly-CSharp.dll 和 Assembly-CSharp-firstpass.dll。IL2CPP 保护的对象是 metadata 文件：global-metadata.dat</a:t>
              </a:r>
              <a:endPar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11" name="TextBox 10"/>
            <p:cNvSpPr txBox="1"/>
            <p:nvPr/>
          </p:nvSpPr>
          <p:spPr>
            <a:xfrm>
              <a:off x="5579" y="6767"/>
              <a:ext cx="2838" cy="580"/>
            </a:xfrm>
            <a:prstGeom prst="rect">
              <a:avLst/>
            </a:prstGeom>
            <a:noFill/>
          </p:spPr>
          <p:txBody>
            <a:bodyPr wrap="square" rtlCol="0">
              <a:spAutoFit/>
            </a:bodyPr>
            <a:lstStyle/>
            <a:p>
              <a:r>
                <a:rPr lang="zh-CN" altLang="en-US" dirty="0">
                  <a:solidFill>
                    <a:schemeClr val="tx1">
                      <a:lumMod val="75000"/>
                      <a:lumOff val="25000"/>
                    </a:schemeClr>
                  </a:solidFill>
                  <a:cs typeface="+mn-ea"/>
                  <a:sym typeface="+mn-lt"/>
                </a:rPr>
                <a:t>安全性保证</a:t>
              </a:r>
              <a:endParaRPr lang="zh-CN" altLang="en-US" dirty="0">
                <a:solidFill>
                  <a:schemeClr val="tx1">
                    <a:lumMod val="75000"/>
                    <a:lumOff val="25000"/>
                  </a:schemeClr>
                </a:solidFill>
                <a:cs typeface="+mn-ea"/>
                <a:sym typeface="+mn-lt"/>
              </a:endParaRPr>
            </a:p>
          </p:txBody>
        </p:sp>
      </p:grpSp>
      <p:sp>
        <p:nvSpPr>
          <p:cNvPr id="29" name="矩形 28"/>
          <p:cNvSpPr/>
          <p:nvPr/>
        </p:nvSpPr>
        <p:spPr>
          <a:xfrm>
            <a:off x="1217930" y="181610"/>
            <a:ext cx="379222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系统安全性</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00070" y="1845945"/>
            <a:ext cx="3872230" cy="681355"/>
          </a:xfrm>
          <a:prstGeom prst="rect">
            <a:avLst/>
          </a:prstGeom>
        </p:spPr>
        <p:txBody>
          <a:bodyPr wrap="square">
            <a:spAutoFit/>
          </a:bodyPr>
          <a:lstStyle/>
          <a:p>
            <a:pPr>
              <a:lnSpc>
                <a:spcPct val="120000"/>
              </a:lnSpc>
            </a:pPr>
            <a:r>
              <a:rPr lang="en-US" sz="1600" b="1" dirty="0">
                <a:solidFill>
                  <a:schemeClr val="tx1">
                    <a:lumMod val="75000"/>
                    <a:lumOff val="25000"/>
                  </a:schemeClr>
                </a:solidFill>
                <a:cs typeface="+mn-ea"/>
                <a:sym typeface="+mn-lt"/>
              </a:rPr>
              <a:t>采用传统方式更新，热更仅仅用于紧急更新 / 希望战斗等性能敏感部分也能更新</a:t>
            </a:r>
            <a:endParaRPr lang="en-US" sz="1600" b="1" dirty="0">
              <a:solidFill>
                <a:schemeClr val="tx1">
                  <a:lumMod val="75000"/>
                  <a:lumOff val="25000"/>
                </a:schemeClr>
              </a:solidFill>
              <a:cs typeface="+mn-ea"/>
              <a:sym typeface="+mn-lt"/>
            </a:endParaRPr>
          </a:p>
        </p:txBody>
      </p:sp>
      <p:sp>
        <p:nvSpPr>
          <p:cNvPr id="13" name="Rectangle 12"/>
          <p:cNvSpPr/>
          <p:nvPr/>
        </p:nvSpPr>
        <p:spPr>
          <a:xfrm>
            <a:off x="3100070" y="3300095"/>
            <a:ext cx="3872230" cy="681355"/>
          </a:xfrm>
          <a:prstGeom prst="rect">
            <a:avLst/>
          </a:prstGeom>
        </p:spPr>
        <p:txBody>
          <a:bodyPr wrap="square">
            <a:spAutoFit/>
          </a:bodyPr>
          <a:lstStyle/>
          <a:p>
            <a:pPr>
              <a:lnSpc>
                <a:spcPct val="120000"/>
              </a:lnSpc>
            </a:pPr>
            <a:r>
              <a:rPr sz="1600" b="1" dirty="0">
                <a:solidFill>
                  <a:schemeClr val="tx1">
                    <a:lumMod val="75000"/>
                    <a:lumOff val="25000"/>
                  </a:schemeClr>
                </a:solidFill>
                <a:cs typeface="+mn-ea"/>
                <a:sym typeface="+mn-lt"/>
              </a:rPr>
              <a:t>使用xLua（性能在Lua系列中一般，但额外支持HotFix，可以更多使用C#代码）</a:t>
            </a:r>
            <a:endParaRPr sz="1600" b="1" dirty="0">
              <a:solidFill>
                <a:schemeClr val="tx1">
                  <a:lumMod val="75000"/>
                  <a:lumOff val="25000"/>
                </a:schemeClr>
              </a:solidFill>
              <a:cs typeface="+mn-ea"/>
              <a:sym typeface="+mn-lt"/>
            </a:endParaRPr>
          </a:p>
        </p:txBody>
      </p:sp>
      <p:sp>
        <p:nvSpPr>
          <p:cNvPr id="17" name="Rectangle 16"/>
          <p:cNvSpPr/>
          <p:nvPr/>
        </p:nvSpPr>
        <p:spPr>
          <a:xfrm>
            <a:off x="3094990" y="4751070"/>
            <a:ext cx="3877945" cy="1271270"/>
          </a:xfrm>
          <a:prstGeom prst="rect">
            <a:avLst/>
          </a:prstGeom>
        </p:spPr>
        <p:txBody>
          <a:bodyPr wrap="square">
            <a:spAutoFit/>
          </a:bodyPr>
          <a:lstStyle/>
          <a:p>
            <a:pPr>
              <a:lnSpc>
                <a:spcPct val="120000"/>
              </a:lnSpc>
            </a:pPr>
            <a:r>
              <a:rPr sz="1600" b="1" dirty="0">
                <a:solidFill>
                  <a:schemeClr val="tx1">
                    <a:lumMod val="75000"/>
                    <a:lumOff val="25000"/>
                  </a:schemeClr>
                </a:solidFill>
                <a:cs typeface="+mn-ea"/>
                <a:sym typeface="+mn-lt"/>
              </a:rPr>
              <a:t>使用ILRuntime解释器，用ILRuntime是比较正统的解决方案，这个语言在提供代码热更的方案的时候，会主动换成另外一个脚本语言。</a:t>
            </a:r>
            <a:endParaRPr sz="1600" b="1" dirty="0">
              <a:solidFill>
                <a:schemeClr val="tx1">
                  <a:lumMod val="75000"/>
                  <a:lumOff val="25000"/>
                </a:schemeClr>
              </a:solidFill>
              <a:cs typeface="+mn-ea"/>
              <a:sym typeface="+mn-lt"/>
            </a:endParaRPr>
          </a:p>
        </p:txBody>
      </p:sp>
      <p:grpSp>
        <p:nvGrpSpPr>
          <p:cNvPr id="6" name="Group 5"/>
          <p:cNvGrpSpPr/>
          <p:nvPr/>
        </p:nvGrpSpPr>
        <p:grpSpPr>
          <a:xfrm>
            <a:off x="1688698" y="4758271"/>
            <a:ext cx="1235317" cy="1235317"/>
            <a:chOff x="829299" y="4671276"/>
            <a:chExt cx="1235317" cy="1235317"/>
          </a:xfrm>
        </p:grpSpPr>
        <p:sp>
          <p:nvSpPr>
            <p:cNvPr id="14" name="Partial Circle 13"/>
            <p:cNvSpPr/>
            <p:nvPr/>
          </p:nvSpPr>
          <p:spPr>
            <a:xfrm>
              <a:off x="829299" y="4671276"/>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15" name="Oval 14"/>
            <p:cNvSpPr/>
            <p:nvPr/>
          </p:nvSpPr>
          <p:spPr>
            <a:xfrm>
              <a:off x="982831" y="4824808"/>
              <a:ext cx="928254" cy="9282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8" name="AutoShape 4"/>
            <p:cNvSpPr/>
            <p:nvPr/>
          </p:nvSpPr>
          <p:spPr bwMode="auto">
            <a:xfrm>
              <a:off x="1270702" y="5105578"/>
              <a:ext cx="365421" cy="3667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nvGrpSpPr>
          <p:cNvPr id="4" name="Group 3"/>
          <p:cNvGrpSpPr/>
          <p:nvPr/>
        </p:nvGrpSpPr>
        <p:grpSpPr>
          <a:xfrm>
            <a:off x="1705354" y="3023560"/>
            <a:ext cx="1235317" cy="1235317"/>
            <a:chOff x="834525" y="3220410"/>
            <a:chExt cx="1235317" cy="1235317"/>
          </a:xfrm>
        </p:grpSpPr>
        <p:sp>
          <p:nvSpPr>
            <p:cNvPr id="10" name="Partial Circle 9"/>
            <p:cNvSpPr/>
            <p:nvPr/>
          </p:nvSpPr>
          <p:spPr>
            <a:xfrm>
              <a:off x="834525" y="3220410"/>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11" name="Oval 10"/>
            <p:cNvSpPr/>
            <p:nvPr/>
          </p:nvSpPr>
          <p:spPr>
            <a:xfrm>
              <a:off x="988057" y="3373942"/>
              <a:ext cx="928254" cy="928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19" name="Group 18"/>
            <p:cNvGrpSpPr/>
            <p:nvPr/>
          </p:nvGrpSpPr>
          <p:grpSpPr>
            <a:xfrm>
              <a:off x="1312032" y="3651502"/>
              <a:ext cx="259540" cy="378334"/>
              <a:chOff x="5429367" y="4908078"/>
              <a:chExt cx="319088" cy="465138"/>
            </a:xfrm>
            <a:solidFill>
              <a:schemeClr val="bg1"/>
            </a:solidFill>
          </p:grpSpPr>
          <p:sp>
            <p:nvSpPr>
              <p:cNvPr id="20" name="AutoShape 97"/>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1" name="AutoShape 98"/>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2" name="AutoShape 99"/>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grpSp>
        <p:nvGrpSpPr>
          <p:cNvPr id="2" name="Group 1"/>
          <p:cNvGrpSpPr/>
          <p:nvPr/>
        </p:nvGrpSpPr>
        <p:grpSpPr>
          <a:xfrm>
            <a:off x="1711069" y="1564404"/>
            <a:ext cx="1235317" cy="1235317"/>
            <a:chOff x="834525" y="1766334"/>
            <a:chExt cx="1235317" cy="1235317"/>
          </a:xfrm>
        </p:grpSpPr>
        <p:sp>
          <p:nvSpPr>
            <p:cNvPr id="5" name="Partial Circle 4"/>
            <p:cNvSpPr/>
            <p:nvPr/>
          </p:nvSpPr>
          <p:spPr>
            <a:xfrm>
              <a:off x="834525" y="1766334"/>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3" name="Oval 2"/>
            <p:cNvSpPr/>
            <p:nvPr/>
          </p:nvSpPr>
          <p:spPr>
            <a:xfrm>
              <a:off x="988057" y="1919866"/>
              <a:ext cx="928254" cy="9282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23" name="Group 22"/>
            <p:cNvGrpSpPr/>
            <p:nvPr/>
          </p:nvGrpSpPr>
          <p:grpSpPr>
            <a:xfrm>
              <a:off x="1257790" y="2211884"/>
              <a:ext cx="378333" cy="354445"/>
              <a:chOff x="5368132" y="3540125"/>
              <a:chExt cx="465138" cy="435769"/>
            </a:xfrm>
            <a:solidFill>
              <a:schemeClr val="bg1"/>
            </a:solidFill>
          </p:grpSpPr>
          <p:sp>
            <p:nvSpPr>
              <p:cNvPr id="24"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5"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grpSp>
        <p:nvGrpSpPr>
          <p:cNvPr id="30" name="组合 29"/>
          <p:cNvGrpSpPr/>
          <p:nvPr/>
        </p:nvGrpSpPr>
        <p:grpSpPr>
          <a:xfrm rot="0">
            <a:off x="9168130" y="3898900"/>
            <a:ext cx="2094230" cy="2094230"/>
            <a:chOff x="14983" y="6226"/>
            <a:chExt cx="3099" cy="3099"/>
          </a:xfrm>
        </p:grpSpPr>
        <p:sp>
          <p:nvSpPr>
            <p:cNvPr id="38" name="Right Triangle 37"/>
            <p:cNvSpPr/>
            <p:nvPr/>
          </p:nvSpPr>
          <p:spPr>
            <a:xfrm flipH="1">
              <a:off x="14983" y="6226"/>
              <a:ext cx="3099" cy="3099"/>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sp>
        <p:nvSpPr>
          <p:cNvPr id="29" name="矩形 28"/>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系统健壮性</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decel="10000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750" fill="hold"/>
                                        <p:tgtEl>
                                          <p:spTgt spid="4"/>
                                        </p:tgtEl>
                                        <p:attrNameLst>
                                          <p:attrName>ppt_x</p:attrName>
                                        </p:attrNameLst>
                                      </p:cBhvr>
                                      <p:tavLst>
                                        <p:tav tm="0">
                                          <p:val>
                                            <p:strVal val="0-#ppt_w/2"/>
                                          </p:val>
                                        </p:tav>
                                        <p:tav tm="100000">
                                          <p:val>
                                            <p:strVal val="#ppt_x"/>
                                          </p:val>
                                        </p:tav>
                                      </p:tavLst>
                                    </p:anim>
                                    <p:anim calcmode="lin" valueType="num">
                                      <p:cBhvr additive="base">
                                        <p:cTn id="13" dur="75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8" decel="10000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04</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en-US" sz="32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ER</a:t>
            </a:r>
            <a:r>
              <a:rPr lang="zh-CN" altLang="en-US" sz="32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图和表结构设计</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9" name="矩形 8"/>
          <p:cNvSpPr/>
          <p:nvPr/>
        </p:nvSpPr>
        <p:spPr>
          <a:xfrm>
            <a:off x="494030" y="1210945"/>
            <a:ext cx="723900" cy="2630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概念</a:t>
            </a:r>
            <a:r>
              <a:rPr lang="zh-CN" altLang="en-US" sz="3200">
                <a:solidFill>
                  <a:schemeClr val="tx1">
                    <a:lumMod val="75000"/>
                    <a:lumOff val="25000"/>
                  </a:schemeClr>
                </a:solidFill>
                <a:latin typeface="站酷快乐体" panose="02010600030101010101" charset="-128"/>
                <a:ea typeface="站酷快乐体" panose="02010600030101010101" charset="-128"/>
              </a:rPr>
              <a:t>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0" name="图片 9"/>
          <p:cNvPicPr>
            <a:picLocks noChangeAspect="1"/>
          </p:cNvPicPr>
          <p:nvPr/>
        </p:nvPicPr>
        <p:blipFill>
          <a:blip r:embed="rId1"/>
          <a:stretch>
            <a:fillRect/>
          </a:stretch>
        </p:blipFill>
        <p:spPr>
          <a:xfrm>
            <a:off x="1414145" y="2185035"/>
            <a:ext cx="10219690" cy="2209165"/>
          </a:xfrm>
          <a:prstGeom prst="rect">
            <a:avLst/>
          </a:prstGeom>
        </p:spPr>
      </p:pic>
      <p:grpSp>
        <p:nvGrpSpPr>
          <p:cNvPr id="30" name="组合 29"/>
          <p:cNvGrpSpPr/>
          <p:nvPr/>
        </p:nvGrpSpPr>
        <p:grpSpPr>
          <a:xfrm rot="0">
            <a:off x="10085705" y="4394200"/>
            <a:ext cx="2094230" cy="2094230"/>
            <a:chOff x="14983" y="6226"/>
            <a:chExt cx="3099" cy="3099"/>
          </a:xfrm>
        </p:grpSpPr>
        <p:sp>
          <p:nvSpPr>
            <p:cNvPr id="38" name="Right Triangle 37"/>
            <p:cNvSpPr/>
            <p:nvPr/>
          </p:nvSpPr>
          <p:spPr>
            <a:xfrm flipH="1">
              <a:off x="14983" y="6226"/>
              <a:ext cx="3099" cy="3099"/>
            </a:xfrm>
            <a:prstGeom prst="rtTriangle">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533400" cy="47174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逻辑结构设计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a:p>
            <a:pPr algn="ctr"/>
            <a:r>
              <a:rPr lang="en-US" altLang="zh-CN" sz="3200">
                <a:solidFill>
                  <a:schemeClr val="tx1">
                    <a:lumMod val="75000"/>
                    <a:lumOff val="25000"/>
                  </a:schemeClr>
                </a:solidFill>
                <a:latin typeface="站酷快乐体" panose="02010600030101010101" charset="-128"/>
                <a:ea typeface="站酷快乐体" panose="02010600030101010101" charset="-128"/>
              </a:rPr>
              <a:t>|</a:t>
            </a:r>
            <a:endParaRPr lang="en-US" altLang="zh-CN" sz="3200">
              <a:solidFill>
                <a:schemeClr val="tx1">
                  <a:lumMod val="75000"/>
                  <a:lumOff val="25000"/>
                </a:schemeClr>
              </a:solidFill>
              <a:latin typeface="站酷快乐体" panose="02010600030101010101" charset="-128"/>
              <a:ea typeface="站酷快乐体" panose="02010600030101010101" charset="-128"/>
            </a:endParaRPr>
          </a:p>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40" name="图片 39" descr="系统数据流动ER图"/>
          <p:cNvPicPr>
            <a:picLocks noChangeAspect="1"/>
          </p:cNvPicPr>
          <p:nvPr/>
        </p:nvPicPr>
        <p:blipFill>
          <a:blip r:embed="rId1"/>
          <a:stretch>
            <a:fillRect/>
          </a:stretch>
        </p:blipFill>
        <p:spPr>
          <a:xfrm>
            <a:off x="1919605" y="457200"/>
            <a:ext cx="8353425" cy="5943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9" name="矩形 8"/>
          <p:cNvSpPr/>
          <p:nvPr/>
        </p:nvSpPr>
        <p:spPr>
          <a:xfrm>
            <a:off x="494030" y="1210945"/>
            <a:ext cx="723900" cy="2630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物理</a:t>
            </a:r>
            <a:r>
              <a:rPr lang="zh-CN" altLang="en-US" sz="3200">
                <a:solidFill>
                  <a:schemeClr val="tx1">
                    <a:lumMod val="75000"/>
                    <a:lumOff val="25000"/>
                  </a:schemeClr>
                </a:solidFill>
                <a:latin typeface="站酷快乐体" panose="02010600030101010101" charset="-128"/>
                <a:ea typeface="站酷快乐体" panose="02010600030101010101" charset="-128"/>
              </a:rPr>
              <a:t>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grpSp>
        <p:nvGrpSpPr>
          <p:cNvPr id="30" name="组合 29"/>
          <p:cNvGrpSpPr/>
          <p:nvPr/>
        </p:nvGrpSpPr>
        <p:grpSpPr>
          <a:xfrm rot="0">
            <a:off x="10085705" y="4394200"/>
            <a:ext cx="2094230" cy="2094230"/>
            <a:chOff x="14983" y="6226"/>
            <a:chExt cx="3099" cy="3099"/>
          </a:xfrm>
        </p:grpSpPr>
        <p:sp>
          <p:nvSpPr>
            <p:cNvPr id="38" name="Right Triangle 37"/>
            <p:cNvSpPr/>
            <p:nvPr/>
          </p:nvSpPr>
          <p:spPr>
            <a:xfrm flipH="1">
              <a:off x="14983" y="6226"/>
              <a:ext cx="3099" cy="3099"/>
            </a:xfrm>
            <a:prstGeom prst="rtTriangle">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pic>
        <p:nvPicPr>
          <p:cNvPr id="2" name="图片 1" descr="物理"/>
          <p:cNvPicPr>
            <a:picLocks noChangeAspect="1"/>
          </p:cNvPicPr>
          <p:nvPr/>
        </p:nvPicPr>
        <p:blipFill>
          <a:blip r:embed="rId1"/>
          <a:stretch>
            <a:fillRect/>
          </a:stretch>
        </p:blipFill>
        <p:spPr>
          <a:xfrm>
            <a:off x="1993900" y="323215"/>
            <a:ext cx="7950200" cy="6019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214685" y="259778"/>
            <a:ext cx="11762630" cy="6338444"/>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50" name="think-cell Slide" r:id="rId2" imgW="9525" imgH="9525" progId="TCLayout.ActiveDocument.1">
                  <p:embed/>
                </p:oleObj>
              </mc:Choice>
              <mc:Fallback>
                <p:oleObj name="think-cell Slide" r:id="rId2" imgW="9525" imgH="9525" progId="TCLayout.ActiveDocument.1">
                  <p:embed/>
                  <p:pic>
                    <p:nvPicPr>
                      <p:cNvPr id="0" name="对象 2" hidden="1"/>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矩形 1" hidden="1"/>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思源黑体" panose="020B0400000000000000" pitchFamily="34" charset="-122"/>
              <a:ea typeface="思源黑体" panose="020B0400000000000000" pitchFamily="34" charset="-122"/>
              <a:cs typeface="+mj-cs"/>
              <a:sym typeface="思源黑体" panose="020B0400000000000000" pitchFamily="34" charset="-122"/>
            </a:endParaRPr>
          </a:p>
        </p:txBody>
      </p:sp>
      <p:sp>
        <p:nvSpPr>
          <p:cNvPr id="15" name="矩形 14"/>
          <p:cNvSpPr/>
          <p:nvPr/>
        </p:nvSpPr>
        <p:spPr>
          <a:xfrm>
            <a:off x="1489075" y="786765"/>
            <a:ext cx="10123805" cy="5283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6"/>
          <p:cNvSpPr/>
          <p:nvPr/>
        </p:nvSpPr>
        <p:spPr>
          <a:xfrm>
            <a:off x="214685" y="259778"/>
            <a:ext cx="732828" cy="7328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a:off x="671830" y="854710"/>
            <a:ext cx="625475" cy="4030980"/>
          </a:xfrm>
          <a:prstGeom prst="rect">
            <a:avLst/>
          </a:prstGeom>
        </p:spPr>
        <p:txBody>
          <a:bodyPr wrap="square">
            <a:spAutoFit/>
          </a:bodyPr>
          <a:lstStyle/>
          <a:p>
            <a:pPr>
              <a:lnSpc>
                <a:spcPct val="80000"/>
              </a:lnSpc>
            </a:pPr>
            <a:r>
              <a:rPr lang="en-US" altLang="zh-CN" sz="4000" b="1" dirty="0">
                <a:solidFill>
                  <a:schemeClr val="accent4"/>
                </a:solidFill>
                <a:latin typeface="思源黑体" panose="020B0400000000000000" pitchFamily="34" charset="-122"/>
                <a:ea typeface="思源黑体" panose="020B0400000000000000" pitchFamily="34" charset="-122"/>
                <a:sym typeface="思源黑体" panose="020B0400000000000000" pitchFamily="34" charset="-122"/>
              </a:rPr>
              <a:t>CONTENTS</a:t>
            </a:r>
            <a:endParaRPr lang="en-US" altLang="zh-CN" sz="4000" b="1" dirty="0">
              <a:solidFill>
                <a:schemeClr val="accent4"/>
              </a:solidFill>
              <a:latin typeface="思源黑体" panose="020B0400000000000000" pitchFamily="34" charset="-122"/>
              <a:ea typeface="思源黑体" panose="020B0400000000000000" pitchFamily="34" charset="-122"/>
              <a:sym typeface="思源黑体" panose="020B0400000000000000" pitchFamily="34" charset="-122"/>
            </a:endParaRPr>
          </a:p>
        </p:txBody>
      </p:sp>
      <p:grpSp>
        <p:nvGrpSpPr>
          <p:cNvPr id="4" name="组合 3"/>
          <p:cNvGrpSpPr/>
          <p:nvPr/>
        </p:nvGrpSpPr>
        <p:grpSpPr>
          <a:xfrm>
            <a:off x="6247130" y="1621155"/>
            <a:ext cx="5349240" cy="3526790"/>
            <a:chOff x="10628" y="2393"/>
            <a:chExt cx="8424" cy="5554"/>
          </a:xfrm>
        </p:grpSpPr>
        <p:sp>
          <p:nvSpPr>
            <p:cNvPr id="33" name="矩形 32"/>
            <p:cNvSpPr/>
            <p:nvPr/>
          </p:nvSpPr>
          <p:spPr>
            <a:xfrm>
              <a:off x="11034" y="2393"/>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05.</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4" name="矩形 33"/>
            <p:cNvSpPr/>
            <p:nvPr/>
          </p:nvSpPr>
          <p:spPr>
            <a:xfrm>
              <a:off x="12524" y="2539"/>
              <a:ext cx="220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运用设计</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5" name="矩形 34"/>
            <p:cNvSpPr/>
            <p:nvPr/>
          </p:nvSpPr>
          <p:spPr>
            <a:xfrm>
              <a:off x="11033" y="3913"/>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06.</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6" name="矩形 35"/>
            <p:cNvSpPr/>
            <p:nvPr/>
          </p:nvSpPr>
          <p:spPr>
            <a:xfrm>
              <a:off x="12524" y="4128"/>
              <a:ext cx="652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预期开发计划时间和分工安排</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7" name="矩形 36"/>
            <p:cNvSpPr/>
            <p:nvPr/>
          </p:nvSpPr>
          <p:spPr>
            <a:xfrm>
              <a:off x="11033" y="5445"/>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07.</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8" name="矩形 37"/>
            <p:cNvSpPr/>
            <p:nvPr/>
          </p:nvSpPr>
          <p:spPr>
            <a:xfrm>
              <a:off x="12524" y="5383"/>
              <a:ext cx="5088" cy="1307"/>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工作流程、</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组员分工及贡献度比例</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9" name="矩形 38"/>
            <p:cNvSpPr/>
            <p:nvPr/>
          </p:nvSpPr>
          <p:spPr>
            <a:xfrm>
              <a:off x="11030" y="6931"/>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08.</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40" name="矩形 39"/>
            <p:cNvSpPr/>
            <p:nvPr/>
          </p:nvSpPr>
          <p:spPr>
            <a:xfrm>
              <a:off x="12524" y="7075"/>
              <a:ext cx="364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存在问题和建议</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41" name="等腰三角形 40"/>
            <p:cNvSpPr/>
            <p:nvPr/>
          </p:nvSpPr>
          <p:spPr>
            <a:xfrm rot="5400000">
              <a:off x="10567" y="2669"/>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等腰三角形 41"/>
            <p:cNvSpPr/>
            <p:nvPr/>
          </p:nvSpPr>
          <p:spPr>
            <a:xfrm rot="5400000">
              <a:off x="10629" y="4188"/>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 name="等腰三角形 42"/>
            <p:cNvSpPr/>
            <p:nvPr/>
          </p:nvSpPr>
          <p:spPr>
            <a:xfrm rot="5400000">
              <a:off x="10627" y="5781"/>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4" name="等腰三角形 43"/>
            <p:cNvSpPr/>
            <p:nvPr/>
          </p:nvSpPr>
          <p:spPr>
            <a:xfrm rot="5400000">
              <a:off x="10627" y="7267"/>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2016125" y="1581785"/>
            <a:ext cx="4027805" cy="3566160"/>
            <a:chOff x="10628" y="2393"/>
            <a:chExt cx="6343" cy="5616"/>
          </a:xfrm>
        </p:grpSpPr>
        <p:sp>
          <p:nvSpPr>
            <p:cNvPr id="6" name="矩形 5"/>
            <p:cNvSpPr/>
            <p:nvPr/>
          </p:nvSpPr>
          <p:spPr>
            <a:xfrm>
              <a:off x="11078" y="2393"/>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01.</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8" name="矩形 7"/>
            <p:cNvSpPr/>
            <p:nvPr/>
          </p:nvSpPr>
          <p:spPr>
            <a:xfrm>
              <a:off x="12363" y="2600"/>
              <a:ext cx="4128" cy="725"/>
            </a:xfrm>
            <a:prstGeom prst="rect">
              <a:avLst/>
            </a:prstGeom>
          </p:spPr>
          <p:txBody>
            <a:bodyPr wrap="none">
              <a:spAutoFit/>
            </a:bodyPr>
            <a:p>
              <a:pPr>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功能模块层次设计</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9" name="矩形 8"/>
            <p:cNvSpPr/>
            <p:nvPr/>
          </p:nvSpPr>
          <p:spPr>
            <a:xfrm>
              <a:off x="11078" y="3913"/>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02.</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0" name="矩形 9"/>
            <p:cNvSpPr/>
            <p:nvPr/>
          </p:nvSpPr>
          <p:spPr>
            <a:xfrm>
              <a:off x="12363" y="3899"/>
              <a:ext cx="4128" cy="1307"/>
            </a:xfrm>
            <a:prstGeom prst="rect">
              <a:avLst/>
            </a:prstGeom>
          </p:spPr>
          <p:txBody>
            <a:bodyPr wrap="none">
              <a:spAutoFit/>
            </a:bodyPr>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接口设计，</a:t>
              </a:r>
              <a:r>
                <a:rPr lang="zh-CN" altLang="en-US" sz="2400" dirty="0">
                  <a:latin typeface="站酷快乐体" panose="02010600030101010101" charset="-128"/>
                  <a:ea typeface="站酷快乐体" panose="02010600030101010101" charset="-128"/>
                  <a:sym typeface="思源黑体" panose="020B0400000000000000" pitchFamily="34" charset="-122"/>
                </a:rPr>
                <a:t>类图、</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数据流图</a:t>
              </a:r>
              <a:endParaRPr lang="en-US" altLang="zh-CN" dirty="0">
                <a:latin typeface="站酷快乐体" panose="02010600030101010101" charset="-128"/>
                <a:ea typeface="站酷快乐体" panose="02010600030101010101" charset="-128"/>
                <a:sym typeface="思源黑体" panose="020B0400000000000000" pitchFamily="34" charset="-122"/>
              </a:endParaRPr>
            </a:p>
          </p:txBody>
        </p:sp>
        <p:sp>
          <p:nvSpPr>
            <p:cNvPr id="11" name="矩形 10"/>
            <p:cNvSpPr/>
            <p:nvPr/>
          </p:nvSpPr>
          <p:spPr>
            <a:xfrm>
              <a:off x="11078" y="5445"/>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03.</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2" name="矩形 11"/>
            <p:cNvSpPr/>
            <p:nvPr/>
          </p:nvSpPr>
          <p:spPr>
            <a:xfrm>
              <a:off x="12363" y="5652"/>
              <a:ext cx="4608" cy="725"/>
            </a:xfrm>
            <a:prstGeom prst="rect">
              <a:avLst/>
            </a:prstGeom>
          </p:spPr>
          <p:txBody>
            <a:bodyPr wrap="none">
              <a:spAutoFit/>
            </a:bodyPr>
            <a:p>
              <a:pPr>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系统安全性和健壮性</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13" name="矩形 12"/>
            <p:cNvSpPr/>
            <p:nvPr/>
          </p:nvSpPr>
          <p:spPr>
            <a:xfrm>
              <a:off x="11078" y="6991"/>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04.</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4" name="矩形 13"/>
            <p:cNvSpPr/>
            <p:nvPr/>
          </p:nvSpPr>
          <p:spPr>
            <a:xfrm>
              <a:off x="12363" y="7138"/>
              <a:ext cx="4303" cy="725"/>
            </a:xfrm>
            <a:prstGeom prst="rect">
              <a:avLst/>
            </a:prstGeom>
          </p:spPr>
          <p:txBody>
            <a:bodyPr wrap="none">
              <a:spAutoFit/>
            </a:bodyPr>
            <a:p>
              <a:pPr>
                <a:spcBef>
                  <a:spcPct val="0"/>
                </a:spcBef>
              </a:pPr>
              <a:r>
                <a:rPr 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ER</a:t>
              </a:r>
              <a:r>
                <a:rPr lang="zh-CN" alt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图和表结构设计</a:t>
              </a:r>
              <a:endParaRPr lang="zh-CN" alt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endParaRPr>
            </a:p>
          </p:txBody>
        </p:sp>
        <p:sp>
          <p:nvSpPr>
            <p:cNvPr id="16" name="等腰三角形 15"/>
            <p:cNvSpPr/>
            <p:nvPr/>
          </p:nvSpPr>
          <p:spPr>
            <a:xfrm rot="5400000">
              <a:off x="10567" y="2730"/>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7" name="等腰三角形 16"/>
            <p:cNvSpPr/>
            <p:nvPr/>
          </p:nvSpPr>
          <p:spPr>
            <a:xfrm rot="5400000">
              <a:off x="10567" y="4250"/>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8" name="等腰三角形 17"/>
            <p:cNvSpPr/>
            <p:nvPr/>
          </p:nvSpPr>
          <p:spPr>
            <a:xfrm rot="5400000">
              <a:off x="10567" y="5843"/>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0" name="等腰三角形 19"/>
            <p:cNvSpPr/>
            <p:nvPr/>
          </p:nvSpPr>
          <p:spPr>
            <a:xfrm rot="5400000">
              <a:off x="10567" y="7328"/>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05</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583565"/>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运用设计</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25666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数据字典运用</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2" name="图片 1" descr="字典"/>
          <p:cNvPicPr>
            <a:picLocks noChangeAspect="1"/>
          </p:cNvPicPr>
          <p:nvPr/>
        </p:nvPicPr>
        <p:blipFill>
          <a:blip r:embed="rId1"/>
          <a:stretch>
            <a:fillRect/>
          </a:stretch>
        </p:blipFill>
        <p:spPr>
          <a:xfrm>
            <a:off x="1610360" y="516255"/>
            <a:ext cx="9975215" cy="5622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82600" y="1594485"/>
            <a:ext cx="7680325" cy="4257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687070" y="1868805"/>
            <a:ext cx="7272020" cy="3538220"/>
          </a:xfrm>
          <a:prstGeom prst="rect">
            <a:avLst/>
          </a:prstGeom>
          <a:noFill/>
        </p:spPr>
        <p:txBody>
          <a:bodyPr wrap="square" rtlCol="0">
            <a:spAutoFit/>
          </a:bodyPr>
          <a:lstStyle/>
          <a:p>
            <a:pPr>
              <a:lnSpc>
                <a:spcPct val="200000"/>
              </a:lnSpc>
            </a:pPr>
            <a:r>
              <a:rPr sz="1600" dirty="0">
                <a:latin typeface="站酷快乐体" panose="02010600030101010101" charset="-128"/>
                <a:ea typeface="站酷快乐体" panose="02010600030101010101" charset="-128"/>
                <a:cs typeface="站酷快乐体" panose="02010600030101010101" charset="-128"/>
                <a:sym typeface="+mn-lt"/>
              </a:rPr>
              <a:t>(</a:t>
            </a:r>
            <a:r>
              <a:rPr lang="en-US" sz="1600" dirty="0">
                <a:latin typeface="站酷快乐体" panose="02010600030101010101" charset="-128"/>
                <a:ea typeface="站酷快乐体" panose="02010600030101010101" charset="-128"/>
                <a:cs typeface="站酷快乐体" panose="02010600030101010101" charset="-128"/>
                <a:sym typeface="+mn-lt"/>
              </a:rPr>
              <a:t>2</a:t>
            </a:r>
            <a:r>
              <a:rPr sz="1600" dirty="0">
                <a:latin typeface="站酷快乐体" panose="02010600030101010101" charset="-128"/>
                <a:ea typeface="站酷快乐体" panose="02010600030101010101" charset="-128"/>
                <a:cs typeface="站酷快乐体" panose="02010600030101010101" charset="-128"/>
                <a:sym typeface="+mn-lt"/>
              </a:rPr>
              <a:t>)</a:t>
            </a:r>
            <a:r>
              <a:rPr sz="1600" dirty="0">
                <a:latin typeface="站酷快乐体" panose="02010600030101010101" charset="-128"/>
                <a:ea typeface="站酷快乐体" panose="02010600030101010101" charset="-128"/>
                <a:cs typeface="站酷快乐体" panose="02010600030101010101" charset="-128"/>
                <a:sym typeface="+mn-lt"/>
              </a:rPr>
              <a:t>数据加密主要方式为:</a:t>
            </a:r>
            <a:endParaRPr sz="1600" dirty="0">
              <a:latin typeface="站酷快乐体" panose="02010600030101010101" charset="-128"/>
              <a:ea typeface="站酷快乐体" panose="02010600030101010101" charset="-128"/>
              <a:cs typeface="站酷快乐体" panose="02010600030101010101" charset="-128"/>
              <a:sym typeface="+mn-lt"/>
            </a:endParaRPr>
          </a:p>
          <a:p>
            <a:pPr>
              <a:lnSpc>
                <a:spcPct val="200000"/>
              </a:lnSpc>
            </a:pPr>
            <a:r>
              <a:rPr sz="1600" dirty="0">
                <a:latin typeface="站酷快乐体" panose="02010600030101010101" charset="-128"/>
                <a:ea typeface="站酷快乐体" panose="02010600030101010101" charset="-128"/>
                <a:cs typeface="站酷快乐体" panose="02010600030101010101" charset="-128"/>
                <a:sym typeface="+mn-lt"/>
              </a:rPr>
              <a:t>某些用户可能非法获取用户名、口令字，或利用其他方法越权使用数据库，甚至直接窃取或篡改数据库信息。因此，有必要对数据库中存储的重要数据进行加密处理，安全保护存储数据。数据加密就是将明文数据M经过一定的交换变成密文数据c，解密是加密的逆过程。数据库密码系统要求将M加密成c，c存储到数据库中，查询时将c取出解密得到Nl。数据库数据加/解密处理过程,基于密钥的算法通常有两类:对称加密算法和公开密钥算法(又称非对称加密算法)。</a:t>
            </a:r>
            <a:endParaRPr sz="1600" dirty="0">
              <a:latin typeface="站酷快乐体" panose="02010600030101010101" charset="-128"/>
              <a:ea typeface="站酷快乐体" panose="02010600030101010101" charset="-128"/>
              <a:cs typeface="站酷快乐体" panose="02010600030101010101" charset="-128"/>
              <a:sym typeface="+mn-lt"/>
            </a:endParaRPr>
          </a:p>
        </p:txBody>
      </p:sp>
      <p:sp>
        <p:nvSpPr>
          <p:cNvPr id="7" name="矩形 6"/>
          <p:cNvSpPr/>
          <p:nvPr/>
        </p:nvSpPr>
        <p:spPr>
          <a:xfrm>
            <a:off x="7140575" y="776605"/>
            <a:ext cx="4675505" cy="1723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7549515" y="1287780"/>
            <a:ext cx="3856990" cy="700405"/>
          </a:xfrm>
          <a:prstGeom prst="rect">
            <a:avLst/>
          </a:prstGeom>
          <a:noFill/>
        </p:spPr>
        <p:txBody>
          <a:bodyPr wrap="square" rtlCol="0">
            <a:spAutoFit/>
          </a:bodyPr>
          <a:lstStyle/>
          <a:p>
            <a:pPr>
              <a:lnSpc>
                <a:spcPct val="110000"/>
              </a:lnSpc>
            </a:pPr>
            <a:r>
              <a:rPr dirty="0">
                <a:latin typeface="站酷快乐体" panose="02010600030101010101" charset="-128"/>
                <a:ea typeface="站酷快乐体" panose="02010600030101010101" charset="-128"/>
                <a:cs typeface="站酷快乐体" panose="02010600030101010101" charset="-128"/>
                <a:sym typeface="+mn-lt"/>
              </a:rPr>
              <a:t>(1)数据加密处理机制主要对个人密码进行加密处理。</a:t>
            </a:r>
            <a:endParaRPr lang="en-US" altLang="zh-CN" dirty="0">
              <a:latin typeface="站酷快乐体" panose="02010600030101010101" charset="-128"/>
              <a:ea typeface="站酷快乐体" panose="02010600030101010101" charset="-128"/>
              <a:cs typeface="站酷快乐体" panose="02010600030101010101" charset="-128"/>
              <a:sym typeface="+mn-lt"/>
            </a:endParaRPr>
          </a:p>
        </p:txBody>
      </p:sp>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安全保密</a:t>
            </a:r>
            <a:r>
              <a:rPr lang="zh-CN" altLang="en-US" sz="3200">
                <a:solidFill>
                  <a:schemeClr val="tx1">
                    <a:lumMod val="75000"/>
                    <a:lumOff val="25000"/>
                  </a:schemeClr>
                </a:solidFill>
                <a:latin typeface="站酷快乐体" panose="02010600030101010101" charset="-128"/>
                <a:ea typeface="站酷快乐体" panose="02010600030101010101" charset="-128"/>
              </a:rPr>
              <a:t>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bldLst>
      <p:bldP spid="9"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06</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预期开发计划时间和分工安排</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1104265" cy="40519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wordArtVert"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预期开发计划时间和分工</a:t>
            </a:r>
            <a:r>
              <a:rPr lang="zh-CN" altLang="en-US" sz="3200">
                <a:solidFill>
                  <a:schemeClr val="tx1">
                    <a:lumMod val="75000"/>
                    <a:lumOff val="25000"/>
                  </a:schemeClr>
                </a:solidFill>
                <a:latin typeface="站酷快乐体" panose="02010600030101010101" charset="-128"/>
                <a:ea typeface="站酷快乐体" panose="02010600030101010101" charset="-128"/>
              </a:rPr>
              <a:t>安排</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4" name="图片 3" descr="H2@JOQ871LI{3T0ZBWT$FBH"/>
          <p:cNvPicPr>
            <a:picLocks noChangeAspect="1"/>
          </p:cNvPicPr>
          <p:nvPr/>
        </p:nvPicPr>
        <p:blipFill>
          <a:blip r:embed="rId1"/>
          <a:stretch>
            <a:fillRect/>
          </a:stretch>
        </p:blipFill>
        <p:spPr>
          <a:xfrm>
            <a:off x="2890520" y="40005"/>
            <a:ext cx="7375525" cy="63988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07</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工作流程</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组员分工</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贡献度比例</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060450"/>
            <a:ext cx="723900" cy="4737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工作流程和组员分工</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 name="图片 2" descr="222"/>
          <p:cNvPicPr>
            <a:picLocks noChangeAspect="1"/>
          </p:cNvPicPr>
          <p:nvPr/>
        </p:nvPicPr>
        <p:blipFill>
          <a:blip r:embed="rId1"/>
          <a:stretch>
            <a:fillRect/>
          </a:stretch>
        </p:blipFill>
        <p:spPr>
          <a:xfrm>
            <a:off x="2428875" y="181610"/>
            <a:ext cx="8362315" cy="61055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35318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组员贡献度比例</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5" name="图片 4" descr="贡献度"/>
          <p:cNvPicPr>
            <a:picLocks noChangeAspect="1"/>
          </p:cNvPicPr>
          <p:nvPr/>
        </p:nvPicPr>
        <p:blipFill>
          <a:blip r:embed="rId1"/>
          <a:stretch>
            <a:fillRect/>
          </a:stretch>
        </p:blipFill>
        <p:spPr>
          <a:xfrm>
            <a:off x="1470025" y="989965"/>
            <a:ext cx="10025380" cy="39738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08</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583565"/>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存在问题和建议</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416605" y="1786029"/>
            <a:ext cx="2215334" cy="1304203"/>
          </a:xfrm>
          <a:prstGeom prst="rect">
            <a:avLst/>
          </a:prstGeom>
        </p:spPr>
        <p:txBody>
          <a:bodyPr wrap="square">
            <a:spAutoFit/>
          </a:bodyPr>
          <a:lstStyle/>
          <a:p>
            <a:pPr fontAlgn="ctr">
              <a:lnSpc>
                <a:spcPct val="150000"/>
              </a:lnSpc>
            </a:pPr>
            <a:r>
              <a:rPr lang="zh-CN" altLang="en-US" sz="1050" dirty="0">
                <a:solidFill>
                  <a:schemeClr val="tx1">
                    <a:lumMod val="65000"/>
                    <a:lumOff val="35000"/>
                  </a:schemeClr>
                </a:solidFill>
                <a:cs typeface="+mn-ea"/>
                <a:sym typeface="+mn-lt"/>
              </a:rPr>
              <a:t>点击输入文字点击输入文字点击此处更换文本点击输入文字点击点击输入文字点击输入文字点击此处更换文本</a:t>
            </a:r>
            <a:endParaRPr lang="en-US" altLang="zh-CN" sz="1050" dirty="0">
              <a:solidFill>
                <a:schemeClr val="tx1">
                  <a:lumMod val="65000"/>
                  <a:lumOff val="35000"/>
                </a:schemeClr>
              </a:solidFill>
              <a:cs typeface="+mn-ea"/>
              <a:sym typeface="+mn-lt"/>
            </a:endParaRPr>
          </a:p>
          <a:p>
            <a:pPr fontAlgn="ctr">
              <a:lnSpc>
                <a:spcPct val="150000"/>
              </a:lnSpc>
            </a:pPr>
            <a:endParaRPr lang="en-US" altLang="zh-CN" sz="1050" dirty="0">
              <a:solidFill>
                <a:schemeClr val="tx1">
                  <a:lumMod val="65000"/>
                  <a:lumOff val="35000"/>
                </a:schemeClr>
              </a:solidFill>
              <a:cs typeface="+mn-ea"/>
              <a:sym typeface="+mn-lt"/>
            </a:endParaRPr>
          </a:p>
        </p:txBody>
      </p:sp>
      <p:sp>
        <p:nvSpPr>
          <p:cNvPr id="9" name="任意多边形: 形状 10"/>
          <p:cNvSpPr/>
          <p:nvPr/>
        </p:nvSpPr>
        <p:spPr>
          <a:xfrm>
            <a:off x="6585499" y="2891712"/>
            <a:ext cx="354501" cy="325962"/>
          </a:xfrm>
          <a:custGeom>
            <a:avLst/>
            <a:gdLst>
              <a:gd name="connsiteX0" fmla="*/ 190208 w 354501"/>
              <a:gd name="connsiteY0" fmla="*/ 0 h 325962"/>
              <a:gd name="connsiteX1" fmla="*/ 185831 w 354501"/>
              <a:gd name="connsiteY1" fmla="*/ 286410 h 325962"/>
              <a:gd name="connsiteX2" fmla="*/ 325799 w 354501"/>
              <a:gd name="connsiteY2" fmla="*/ 146441 h 325962"/>
              <a:gd name="connsiteX3" fmla="*/ 340370 w 354501"/>
              <a:gd name="connsiteY3" fmla="*/ 131871 h 325962"/>
              <a:gd name="connsiteX4" fmla="*/ 354501 w 354501"/>
              <a:gd name="connsiteY4" fmla="*/ 146002 h 325962"/>
              <a:gd name="connsiteX5" fmla="*/ 174542 w 354501"/>
              <a:gd name="connsiteY5" fmla="*/ 325962 h 325962"/>
              <a:gd name="connsiteX6" fmla="*/ 0 w 354501"/>
              <a:gd name="connsiteY6" fmla="*/ 151420 h 325962"/>
              <a:gd name="connsiteX7" fmla="*/ 14570 w 354501"/>
              <a:gd name="connsiteY7" fmla="*/ 136850 h 325962"/>
              <a:gd name="connsiteX8" fmla="*/ 28702 w 354501"/>
              <a:gd name="connsiteY8" fmla="*/ 150982 h 325962"/>
              <a:gd name="connsiteX9" fmla="*/ 165358 w 354501"/>
              <a:gd name="connsiteY9" fmla="*/ 287638 h 325962"/>
              <a:gd name="connsiteX10" fmla="*/ 169750 w 354501"/>
              <a:gd name="connsiteY10" fmla="*/ 312 h 3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501" h="325962">
                <a:moveTo>
                  <a:pt x="190208" y="0"/>
                </a:moveTo>
                <a:lnTo>
                  <a:pt x="185831" y="286410"/>
                </a:lnTo>
                <a:lnTo>
                  <a:pt x="325799" y="146441"/>
                </a:lnTo>
                <a:lnTo>
                  <a:pt x="340370" y="131871"/>
                </a:lnTo>
                <a:lnTo>
                  <a:pt x="354501" y="146002"/>
                </a:lnTo>
                <a:lnTo>
                  <a:pt x="174542" y="325962"/>
                </a:lnTo>
                <a:lnTo>
                  <a:pt x="0" y="151420"/>
                </a:lnTo>
                <a:lnTo>
                  <a:pt x="14570" y="136850"/>
                </a:lnTo>
                <a:lnTo>
                  <a:pt x="28702" y="150982"/>
                </a:lnTo>
                <a:lnTo>
                  <a:pt x="165358" y="287638"/>
                </a:lnTo>
                <a:lnTo>
                  <a:pt x="169750" y="312"/>
                </a:ln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tx1"/>
              </a:solidFill>
              <a:cs typeface="+mn-ea"/>
              <a:sym typeface="+mn-lt"/>
            </a:endParaRPr>
          </a:p>
        </p:txBody>
      </p:sp>
      <p:sp>
        <p:nvSpPr>
          <p:cNvPr id="11" name="任意多边形: 形状 12"/>
          <p:cNvSpPr/>
          <p:nvPr/>
        </p:nvSpPr>
        <p:spPr>
          <a:xfrm rot="10800000">
            <a:off x="3681225" y="3927083"/>
            <a:ext cx="354501" cy="325962"/>
          </a:xfrm>
          <a:custGeom>
            <a:avLst/>
            <a:gdLst>
              <a:gd name="connsiteX0" fmla="*/ 190208 w 354501"/>
              <a:gd name="connsiteY0" fmla="*/ 0 h 325962"/>
              <a:gd name="connsiteX1" fmla="*/ 185831 w 354501"/>
              <a:gd name="connsiteY1" fmla="*/ 286410 h 325962"/>
              <a:gd name="connsiteX2" fmla="*/ 325799 w 354501"/>
              <a:gd name="connsiteY2" fmla="*/ 146441 h 325962"/>
              <a:gd name="connsiteX3" fmla="*/ 340370 w 354501"/>
              <a:gd name="connsiteY3" fmla="*/ 131871 h 325962"/>
              <a:gd name="connsiteX4" fmla="*/ 354501 w 354501"/>
              <a:gd name="connsiteY4" fmla="*/ 146002 h 325962"/>
              <a:gd name="connsiteX5" fmla="*/ 174542 w 354501"/>
              <a:gd name="connsiteY5" fmla="*/ 325962 h 325962"/>
              <a:gd name="connsiteX6" fmla="*/ 0 w 354501"/>
              <a:gd name="connsiteY6" fmla="*/ 151420 h 325962"/>
              <a:gd name="connsiteX7" fmla="*/ 14570 w 354501"/>
              <a:gd name="connsiteY7" fmla="*/ 136850 h 325962"/>
              <a:gd name="connsiteX8" fmla="*/ 28702 w 354501"/>
              <a:gd name="connsiteY8" fmla="*/ 150982 h 325962"/>
              <a:gd name="connsiteX9" fmla="*/ 165358 w 354501"/>
              <a:gd name="connsiteY9" fmla="*/ 287638 h 325962"/>
              <a:gd name="connsiteX10" fmla="*/ 169750 w 354501"/>
              <a:gd name="connsiteY10" fmla="*/ 312 h 3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501" h="325962">
                <a:moveTo>
                  <a:pt x="190208" y="0"/>
                </a:moveTo>
                <a:lnTo>
                  <a:pt x="185831" y="286410"/>
                </a:lnTo>
                <a:lnTo>
                  <a:pt x="325799" y="146441"/>
                </a:lnTo>
                <a:lnTo>
                  <a:pt x="340370" y="131871"/>
                </a:lnTo>
                <a:lnTo>
                  <a:pt x="354501" y="146002"/>
                </a:lnTo>
                <a:lnTo>
                  <a:pt x="174542" y="325962"/>
                </a:lnTo>
                <a:lnTo>
                  <a:pt x="0" y="151420"/>
                </a:lnTo>
                <a:lnTo>
                  <a:pt x="14570" y="136850"/>
                </a:lnTo>
                <a:lnTo>
                  <a:pt x="28702" y="150982"/>
                </a:lnTo>
                <a:lnTo>
                  <a:pt x="165358" y="287638"/>
                </a:lnTo>
                <a:lnTo>
                  <a:pt x="169750" y="312"/>
                </a:lnTo>
                <a:close/>
              </a:path>
            </a:pathLst>
          </a:custGeom>
          <a:solidFill>
            <a:schemeClr val="tx1"/>
          </a:solidFill>
          <a:ln>
            <a:noFill/>
          </a:ln>
        </p:spPr>
        <p:txBody>
          <a:bodyPr vert="horz" wrap="square" lIns="91440" tIns="45720" rIns="91440" bIns="45720" numCol="1" anchor="t" anchorCtr="0" compatLnSpc="1"/>
          <a:lstStyle/>
          <a:p>
            <a:endParaRPr lang="zh-CN" altLang="en-US" sz="1350">
              <a:solidFill>
                <a:schemeClr val="tx1"/>
              </a:solidFill>
              <a:cs typeface="+mn-ea"/>
              <a:sym typeface="+mn-lt"/>
            </a:endParaRPr>
          </a:p>
        </p:txBody>
      </p:sp>
      <p:grpSp>
        <p:nvGrpSpPr>
          <p:cNvPr id="27" name="组合 26"/>
          <p:cNvGrpSpPr/>
          <p:nvPr/>
        </p:nvGrpSpPr>
        <p:grpSpPr>
          <a:xfrm>
            <a:off x="506730" y="1281430"/>
            <a:ext cx="11230610" cy="4893310"/>
            <a:chOff x="3623" y="2405"/>
            <a:chExt cx="13387" cy="6334"/>
          </a:xfrm>
        </p:grpSpPr>
        <p:sp>
          <p:nvSpPr>
            <p:cNvPr id="3" name="矩形 2"/>
            <p:cNvSpPr/>
            <p:nvPr/>
          </p:nvSpPr>
          <p:spPr>
            <a:xfrm>
              <a:off x="3623" y="240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lstStyle/>
            <a:p>
              <a:pPr algn="ctr"/>
              <a:endParaRPr lang="zh-CN" altLang="en-US" sz="2800">
                <a:solidFill>
                  <a:schemeClr val="bg1">
                    <a:lumMod val="100000"/>
                  </a:schemeClr>
                </a:solidFill>
                <a:cs typeface="+mn-ea"/>
                <a:sym typeface="+mn-lt"/>
              </a:endParaRPr>
            </a:p>
          </p:txBody>
        </p:sp>
        <p:sp>
          <p:nvSpPr>
            <p:cNvPr id="4" name="矩形 3"/>
            <p:cNvSpPr/>
            <p:nvPr/>
          </p:nvSpPr>
          <p:spPr>
            <a:xfrm>
              <a:off x="3623" y="5745"/>
              <a:ext cx="4240" cy="2995"/>
            </a:xfrm>
            <a:prstGeom prst="rect">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2770" y="5745"/>
              <a:ext cx="4240" cy="2995"/>
            </a:xfrm>
            <a:prstGeom prst="rect">
              <a:avLst/>
            </a:prstGeom>
            <a:solidFill>
              <a:schemeClr val="accent1"/>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lstStyle/>
            <a:p>
              <a:pPr algn="ctr"/>
              <a:endParaRPr lang="zh-CN" altLang="en-US" sz="2800">
                <a:solidFill>
                  <a:schemeClr val="bg1">
                    <a:lumMod val="100000"/>
                  </a:schemeClr>
                </a:solidFill>
                <a:cs typeface="+mn-ea"/>
                <a:sym typeface="+mn-lt"/>
              </a:endParaRPr>
            </a:p>
          </p:txBody>
        </p:sp>
        <p:sp>
          <p:nvSpPr>
            <p:cNvPr id="20" name="矩形 19"/>
            <p:cNvSpPr/>
            <p:nvPr/>
          </p:nvSpPr>
          <p:spPr>
            <a:xfrm>
              <a:off x="8196" y="2405"/>
              <a:ext cx="4240" cy="2995"/>
            </a:xfrm>
            <a:prstGeom prst="rect">
              <a:avLst/>
            </a:prstGeom>
            <a:solidFill>
              <a:schemeClr val="accent1"/>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sp>
          <p:nvSpPr>
            <p:cNvPr id="21" name="矩形 20"/>
            <p:cNvSpPr/>
            <p:nvPr/>
          </p:nvSpPr>
          <p:spPr>
            <a:xfrm>
              <a:off x="12770" y="240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sp>
          <p:nvSpPr>
            <p:cNvPr id="22" name="矩形 21"/>
            <p:cNvSpPr/>
            <p:nvPr/>
          </p:nvSpPr>
          <p:spPr>
            <a:xfrm>
              <a:off x="8196" y="574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grpSp>
      <p:sp>
        <p:nvSpPr>
          <p:cNvPr id="12" name="矩形 11"/>
          <p:cNvSpPr/>
          <p:nvPr/>
        </p:nvSpPr>
        <p:spPr>
          <a:xfrm>
            <a:off x="8587740" y="4182745"/>
            <a:ext cx="2741295" cy="1529715"/>
          </a:xfrm>
          <a:prstGeom prst="rect">
            <a:avLst/>
          </a:prstGeom>
        </p:spPr>
        <p:txBody>
          <a:bodyPr wrap="square">
            <a:spAutoFit/>
          </a:bodyPr>
          <a:lstStyle/>
          <a:p>
            <a:pPr fontAlgn="ctr">
              <a:lnSpc>
                <a:spcPct val="130000"/>
              </a:lnSpc>
            </a:pPr>
            <a:r>
              <a:rPr lang="zh-CN" altLang="en-US" dirty="0">
                <a:solidFill>
                  <a:schemeClr val="tx1"/>
                </a:solidFill>
                <a:latin typeface="站酷快乐体" panose="02010600030101010101" charset="-128"/>
                <a:ea typeface="站酷快乐体" panose="02010600030101010101" charset="-128"/>
                <a:cs typeface="站酷快乐体" panose="02010600030101010101" charset="-128"/>
                <a:sym typeface="+mn-lt"/>
              </a:rPr>
              <a:t>UI素材全部来自于非商业的开源素材，游戏介绍、关卡设置我们都是自己设计的，并未涉及抄袭。</a:t>
            </a:r>
            <a:endParaRPr lang="zh-CN" altLang="en-US" dirty="0">
              <a:solidFill>
                <a:schemeClr val="tx1"/>
              </a:solidFill>
              <a:latin typeface="站酷快乐体" panose="02010600030101010101" charset="-128"/>
              <a:ea typeface="站酷快乐体" panose="02010600030101010101" charset="-128"/>
              <a:cs typeface="站酷快乐体" panose="02010600030101010101" charset="-128"/>
              <a:sym typeface="+mn-lt"/>
            </a:endParaRPr>
          </a:p>
        </p:txBody>
      </p:sp>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表结构设计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19" name="矩形 18"/>
          <p:cNvSpPr/>
          <p:nvPr/>
        </p:nvSpPr>
        <p:spPr>
          <a:xfrm>
            <a:off x="1217930" y="181610"/>
            <a:ext cx="103003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将Super Bunny Man做成手游，是否涉及抄袭</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23" name="文本框 22"/>
          <p:cNvSpPr txBox="1"/>
          <p:nvPr/>
        </p:nvSpPr>
        <p:spPr>
          <a:xfrm>
            <a:off x="824230" y="1562735"/>
            <a:ext cx="2919730" cy="16141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第一是纯粹代码抄袭，主要可能为游戏中某种特定效果（比如游戏引擎之类的），或者游戏运营的形式等纯粹技术上的抄袭。</a:t>
            </a:r>
            <a:endParaRPr lang="zh-CN" altLang="en-US">
              <a:latin typeface="站酷快乐体" panose="02010600030101010101" charset="-128"/>
              <a:ea typeface="站酷快乐体" panose="02010600030101010101" charset="-128"/>
            </a:endParaRPr>
          </a:p>
        </p:txBody>
      </p:sp>
      <p:sp>
        <p:nvSpPr>
          <p:cNvPr id="24" name="文本框 23"/>
          <p:cNvSpPr txBox="1"/>
          <p:nvPr/>
        </p:nvSpPr>
        <p:spPr>
          <a:xfrm>
            <a:off x="4667250" y="1715135"/>
            <a:ext cx="2857500" cy="13093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第二是游戏玩法抄袭，此类大多数是我们普通玩家口中所说的抄袭如DOTA和LOL，LOL和王者荣耀等</a:t>
            </a:r>
            <a:r>
              <a:rPr lang="en-US" altLang="zh-CN">
                <a:latin typeface="站酷快乐体" panose="02010600030101010101" charset="-128"/>
                <a:ea typeface="站酷快乐体" panose="02010600030101010101" charset="-128"/>
              </a:rPr>
              <a:t>.</a:t>
            </a:r>
            <a:endParaRPr lang="en-US" altLang="zh-CN">
              <a:latin typeface="站酷快乐体" panose="02010600030101010101" charset="-128"/>
              <a:ea typeface="站酷快乐体" panose="02010600030101010101" charset="-128"/>
            </a:endParaRPr>
          </a:p>
        </p:txBody>
      </p:sp>
      <p:sp>
        <p:nvSpPr>
          <p:cNvPr id="25" name="文本框 24"/>
          <p:cNvSpPr txBox="1"/>
          <p:nvPr/>
        </p:nvSpPr>
        <p:spPr>
          <a:xfrm>
            <a:off x="4666615" y="4182745"/>
            <a:ext cx="2965450" cy="16141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但著作权法不保护思想，只保护表达，纯粹的游戏玩法并不受到保护（全世界均如此），故该类所谓“抄袭”在法律层面上并不构成抄袭。</a:t>
            </a:r>
            <a:endParaRPr lang="zh-CN" altLang="en-US">
              <a:latin typeface="站酷快乐体" panose="02010600030101010101" charset="-128"/>
              <a:ea typeface="站酷快乐体" panose="02010600030101010101" charset="-128"/>
            </a:endParaRPr>
          </a:p>
        </p:txBody>
      </p:sp>
      <p:sp>
        <p:nvSpPr>
          <p:cNvPr id="26" name="文本框 25"/>
          <p:cNvSpPr txBox="1"/>
          <p:nvPr/>
        </p:nvSpPr>
        <p:spPr>
          <a:xfrm>
            <a:off x="8587740" y="1423670"/>
            <a:ext cx="2741295" cy="2030095"/>
          </a:xfrm>
          <a:prstGeom prst="rect">
            <a:avLst/>
          </a:prstGeom>
          <a:noFill/>
        </p:spPr>
        <p:txBody>
          <a:bodyPr wrap="square" rtlCol="0">
            <a:spAutoFit/>
          </a:bodyPr>
          <a:p>
            <a:r>
              <a:rPr lang="zh-CN" altLang="en-US">
                <a:latin typeface="站酷快乐体" panose="02010600030101010101" charset="-128"/>
                <a:ea typeface="站酷快乐体" panose="02010600030101010101" charset="-128"/>
              </a:rPr>
              <a:t>第三是游戏内容抄袭，此类分类较广，根据不同要素可能构成不同侵权。例如游戏画面、人物形象、背景故事、装备名称介绍、图标、人物动画效果等具体内容的抄袭。</a:t>
            </a:r>
            <a:endParaRPr lang="zh-CN" altLang="en-US">
              <a:latin typeface="站酷快乐体" panose="02010600030101010101" charset="-128"/>
              <a:ea typeface="站酷快乐体" panose="02010600030101010101" charset="-128"/>
            </a:endParaRPr>
          </a:p>
        </p:txBody>
      </p:sp>
      <p:sp>
        <p:nvSpPr>
          <p:cNvPr id="10" name="矩形 9"/>
          <p:cNvSpPr/>
          <p:nvPr/>
        </p:nvSpPr>
        <p:spPr>
          <a:xfrm>
            <a:off x="823595" y="3973195"/>
            <a:ext cx="2921000" cy="2223135"/>
          </a:xfrm>
          <a:prstGeom prst="rect">
            <a:avLst/>
          </a:prstGeom>
        </p:spPr>
        <p:txBody>
          <a:bodyPr wrap="square">
            <a:spAutoFit/>
          </a:bodyPr>
          <a:lstStyle/>
          <a:p>
            <a:pPr fontAlgn="ctr">
              <a:lnSpc>
                <a:spcPct val="110000"/>
              </a:lnSpc>
            </a:pPr>
            <a:r>
              <a:rPr lang="zh-CN" altLang="en-US" dirty="0">
                <a:solidFill>
                  <a:schemeClr val="tx1"/>
                </a:solidFill>
                <a:latin typeface="站酷快乐体" panose="02010600030101010101" charset="-128"/>
                <a:ea typeface="站酷快乐体" panose="02010600030101010101" charset="-128"/>
                <a:cs typeface="+mn-ea"/>
                <a:sym typeface="+mn-lt"/>
              </a:rPr>
              <a:t>首先，这一块我们是使用的自己的素材，运用的开源工具及接口，并未使用原游戏的任何源码。其次，我们的游戏并不涉及商业活动</a:t>
            </a:r>
            <a:r>
              <a:rPr lang="zh-CN" altLang="en-US" dirty="0">
                <a:solidFill>
                  <a:schemeClr val="tx1"/>
                </a:solidFill>
                <a:latin typeface="站酷快乐体" panose="02010600030101010101" charset="-128"/>
                <a:ea typeface="站酷快乐体" panose="02010600030101010101" charset="-128"/>
                <a:cs typeface="+mn-ea"/>
                <a:sym typeface="+mn-lt"/>
              </a:rPr>
              <a:t>，因此也不会牵扯到其他的法律问题。</a:t>
            </a:r>
            <a:endParaRPr lang="en-US" altLang="zh-CN" sz="900" dirty="0">
              <a:solidFill>
                <a:schemeClr val="tx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01</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zh-CN" altLang="en-US" sz="3200" dirty="0">
                <a:latin typeface="汉仪粗圆简" panose="02010600000101010101" charset="-122"/>
                <a:ea typeface="汉仪粗圆简" panose="02010600000101010101" charset="-122"/>
                <a:sym typeface="思源黑体" panose="020B0400000000000000" pitchFamily="34" charset="-122"/>
              </a:rPr>
              <a:t>功能模块层次设计</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8059" r="8059"/>
          <a:stretch>
            <a:fillRect/>
          </a:stretch>
        </p:blipFill>
        <p:spPr/>
      </p:pic>
      <p:sp>
        <p:nvSpPr>
          <p:cNvPr id="11" name="Rectangle 10"/>
          <p:cNvSpPr/>
          <p:nvPr/>
        </p:nvSpPr>
        <p:spPr>
          <a:xfrm>
            <a:off x="402590" y="4824730"/>
            <a:ext cx="6567805" cy="1568450"/>
          </a:xfrm>
          <a:prstGeom prst="rect">
            <a:avLst/>
          </a:prstGeom>
        </p:spPr>
        <p:txBody>
          <a:bodyPr wrap="square">
            <a:spAutoFit/>
          </a:bodyPr>
          <a:lstStyle/>
          <a:p>
            <a:pPr>
              <a:lnSpc>
                <a:spcPct val="120000"/>
              </a:lnSpc>
            </a:pP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由于</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不具备</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专业的绘画技术</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和设计能力，我们的游戏在这方面存在劣势，</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但是我们将</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这款游戏</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的</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UI脚本与游戏动画化效果分开</a:t>
            </a:r>
            <a:r>
              <a:rPr lang="zh-CN" sz="2000" dirty="0">
                <a:solidFill>
                  <a:schemeClr val="tx1">
                    <a:lumMod val="65000"/>
                    <a:lumOff val="35000"/>
                  </a:schemeClr>
                </a:solidFill>
                <a:latin typeface="站酷快乐体" panose="02010600030101010101" charset="-128"/>
                <a:ea typeface="宋体" panose="02010600030101010101" pitchFamily="2" charset="-122"/>
                <a:cs typeface="站酷快乐体" panose="02010600030101010101" charset="-128"/>
                <a:sym typeface="+mn-lt"/>
              </a:rPr>
              <a:t>，</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先使用当前</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素材，如果后续需要更新或美化，我们</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会</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寻找专业ui进行设计，</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对游戏进行美化更新</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a:t>
            </a:r>
            <a:r>
              <a:rPr lang="id-ID"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 </a:t>
            </a:r>
            <a:endParaRPr lang="id-ID"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17" name="Diamond 16"/>
          <p:cNvSpPr/>
          <p:nvPr/>
        </p:nvSpPr>
        <p:spPr>
          <a:xfrm>
            <a:off x="2130395" y="1489704"/>
            <a:ext cx="2743560" cy="274356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 name="Rectangle 8"/>
          <p:cNvSpPr/>
          <p:nvPr/>
        </p:nvSpPr>
        <p:spPr>
          <a:xfrm>
            <a:off x="2591435" y="2567305"/>
            <a:ext cx="1821180" cy="589280"/>
          </a:xfrm>
          <a:prstGeom prst="rect">
            <a:avLst/>
          </a:prstGeom>
        </p:spPr>
        <p:txBody>
          <a:bodyPr wrap="square">
            <a:spAutoFit/>
          </a:bodyPr>
          <a:lstStyle/>
          <a:p>
            <a:pPr algn="ctr">
              <a:lnSpc>
                <a:spcPct val="90000"/>
              </a:lnSpc>
            </a:pPr>
            <a:r>
              <a:rPr lang="en-US" sz="3600" spc="100" dirty="0">
                <a:solidFill>
                  <a:schemeClr val="bg1"/>
                </a:solidFill>
                <a:uFillTx/>
                <a:latin typeface="站酷快乐体" panose="02010600030101010101" charset="-128"/>
                <a:ea typeface="站酷快乐体" panose="02010600030101010101" charset="-128"/>
                <a:cs typeface="+mn-ea"/>
                <a:sym typeface="+mn-lt"/>
              </a:rPr>
              <a:t>UI</a:t>
            </a:r>
            <a:r>
              <a:rPr lang="zh-CN" altLang="en-US" sz="3600" spc="-150" dirty="0">
                <a:solidFill>
                  <a:schemeClr val="bg1"/>
                </a:solidFill>
                <a:latin typeface="汉仪粗圆简" panose="02010600000101010101" charset="-122"/>
                <a:ea typeface="汉仪粗圆简" panose="02010600000101010101" charset="-122"/>
                <a:cs typeface="+mn-ea"/>
                <a:sym typeface="+mn-lt"/>
              </a:rPr>
              <a:t>问题</a:t>
            </a:r>
            <a:endParaRPr lang="zh-CN" altLang="en-US" sz="3600" spc="-150" dirty="0">
              <a:solidFill>
                <a:schemeClr val="bg1"/>
              </a:solidFill>
              <a:latin typeface="汉仪粗圆简" panose="02010600000101010101" charset="-122"/>
              <a:ea typeface="汉仪粗圆简" panose="0201060000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矩形 147"/>
          <p:cNvSpPr/>
          <p:nvPr/>
        </p:nvSpPr>
        <p:spPr>
          <a:xfrm rot="18900000">
            <a:off x="4407860" y="1165882"/>
            <a:ext cx="3355261" cy="332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6" name="Freeform 38"/>
          <p:cNvSpPr/>
          <p:nvPr/>
        </p:nvSpPr>
        <p:spPr bwMode="auto">
          <a:xfrm rot="8289320" flipH="1" flipV="1">
            <a:off x="-1207776" y="1588005"/>
            <a:ext cx="2330512" cy="2681887"/>
          </a:xfrm>
          <a:custGeom>
            <a:avLst/>
            <a:gdLst>
              <a:gd name="T0" fmla="*/ 325 w 325"/>
              <a:gd name="T1" fmla="*/ 0 h 374"/>
              <a:gd name="T2" fmla="*/ 325 w 325"/>
              <a:gd name="T3" fmla="*/ 374 h 374"/>
              <a:gd name="T4" fmla="*/ 0 w 325"/>
              <a:gd name="T5" fmla="*/ 187 h 374"/>
              <a:gd name="T6" fmla="*/ 0 w 325"/>
              <a:gd name="T7" fmla="*/ 187 h 374"/>
              <a:gd name="T8" fmla="*/ 325 w 325"/>
              <a:gd name="T9" fmla="*/ 0 h 374"/>
            </a:gdLst>
            <a:ahLst/>
            <a:cxnLst>
              <a:cxn ang="0">
                <a:pos x="T0" y="T1"/>
              </a:cxn>
              <a:cxn ang="0">
                <a:pos x="T2" y="T3"/>
              </a:cxn>
              <a:cxn ang="0">
                <a:pos x="T4" y="T5"/>
              </a:cxn>
              <a:cxn ang="0">
                <a:pos x="T6" y="T7"/>
              </a:cxn>
              <a:cxn ang="0">
                <a:pos x="T8" y="T9"/>
              </a:cxn>
            </a:cxnLst>
            <a:rect l="0" t="0" r="r" b="b"/>
            <a:pathLst>
              <a:path w="325" h="374">
                <a:moveTo>
                  <a:pt x="325" y="0"/>
                </a:moveTo>
                <a:lnTo>
                  <a:pt x="325" y="374"/>
                </a:lnTo>
                <a:lnTo>
                  <a:pt x="0" y="187"/>
                </a:lnTo>
                <a:lnTo>
                  <a:pt x="0" y="187"/>
                </a:lnTo>
                <a:lnTo>
                  <a:pt x="325"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37" name="Freeform 39"/>
          <p:cNvSpPr/>
          <p:nvPr/>
        </p:nvSpPr>
        <p:spPr bwMode="auto">
          <a:xfrm rot="8289320" flipH="1" flipV="1">
            <a:off x="-315605" y="2587864"/>
            <a:ext cx="2330512" cy="2674718"/>
          </a:xfrm>
          <a:custGeom>
            <a:avLst/>
            <a:gdLst>
              <a:gd name="T0" fmla="*/ 325 w 325"/>
              <a:gd name="T1" fmla="*/ 187 h 373"/>
              <a:gd name="T2" fmla="*/ 325 w 325"/>
              <a:gd name="T3" fmla="*/ 187 h 373"/>
              <a:gd name="T4" fmla="*/ 2 w 325"/>
              <a:gd name="T5" fmla="*/ 373 h 373"/>
              <a:gd name="T6" fmla="*/ 0 w 325"/>
              <a:gd name="T7" fmla="*/ 373 h 373"/>
              <a:gd name="T8" fmla="*/ 0 w 325"/>
              <a:gd name="T9" fmla="*/ 0 h 373"/>
              <a:gd name="T10" fmla="*/ 325 w 325"/>
              <a:gd name="T11" fmla="*/ 187 h 373"/>
            </a:gdLst>
            <a:ahLst/>
            <a:cxnLst>
              <a:cxn ang="0">
                <a:pos x="T0" y="T1"/>
              </a:cxn>
              <a:cxn ang="0">
                <a:pos x="T2" y="T3"/>
              </a:cxn>
              <a:cxn ang="0">
                <a:pos x="T4" y="T5"/>
              </a:cxn>
              <a:cxn ang="0">
                <a:pos x="T6" y="T7"/>
              </a:cxn>
              <a:cxn ang="0">
                <a:pos x="T8" y="T9"/>
              </a:cxn>
              <a:cxn ang="0">
                <a:pos x="T10" y="T11"/>
              </a:cxn>
            </a:cxnLst>
            <a:rect l="0" t="0" r="r" b="b"/>
            <a:pathLst>
              <a:path w="325" h="373">
                <a:moveTo>
                  <a:pt x="325" y="187"/>
                </a:moveTo>
                <a:lnTo>
                  <a:pt x="325" y="187"/>
                </a:lnTo>
                <a:lnTo>
                  <a:pt x="2" y="373"/>
                </a:lnTo>
                <a:lnTo>
                  <a:pt x="0" y="373"/>
                </a:lnTo>
                <a:lnTo>
                  <a:pt x="0" y="0"/>
                </a:lnTo>
                <a:lnTo>
                  <a:pt x="325" y="187"/>
                </a:lnTo>
                <a:close/>
              </a:path>
            </a:pathLst>
          </a:custGeom>
          <a:blipFill>
            <a:blip r:embed="rId1"/>
            <a:stretch>
              <a:fillRect/>
            </a:stretch>
          </a:blipFill>
          <a:ln>
            <a:noFill/>
          </a:ln>
        </p:spPr>
        <p:txBody>
          <a:bodyPr vert="horz" wrap="square" lIns="91440" tIns="45720" rIns="91440" bIns="45720" numCol="1" anchor="t" anchorCtr="0" compatLnSpc="1"/>
          <a:lstStyle/>
          <a:p>
            <a:endParaRPr lang="zh-CN" altLang="en-US"/>
          </a:p>
        </p:txBody>
      </p:sp>
      <p:sp>
        <p:nvSpPr>
          <p:cNvPr id="138" name="Freeform 40"/>
          <p:cNvSpPr/>
          <p:nvPr/>
        </p:nvSpPr>
        <p:spPr bwMode="auto">
          <a:xfrm rot="8289320" flipH="1" flipV="1">
            <a:off x="586682" y="3583851"/>
            <a:ext cx="2316171" cy="2660374"/>
          </a:xfrm>
          <a:custGeom>
            <a:avLst/>
            <a:gdLst>
              <a:gd name="T0" fmla="*/ 323 w 323"/>
              <a:gd name="T1" fmla="*/ 0 h 371"/>
              <a:gd name="T2" fmla="*/ 323 w 323"/>
              <a:gd name="T3" fmla="*/ 371 h 371"/>
              <a:gd name="T4" fmla="*/ 0 w 323"/>
              <a:gd name="T5" fmla="*/ 186 h 371"/>
              <a:gd name="T6" fmla="*/ 323 w 323"/>
              <a:gd name="T7" fmla="*/ 0 h 371"/>
            </a:gdLst>
            <a:ahLst/>
            <a:cxnLst>
              <a:cxn ang="0">
                <a:pos x="T0" y="T1"/>
              </a:cxn>
              <a:cxn ang="0">
                <a:pos x="T2" y="T3"/>
              </a:cxn>
              <a:cxn ang="0">
                <a:pos x="T4" y="T5"/>
              </a:cxn>
              <a:cxn ang="0">
                <a:pos x="T6" y="T7"/>
              </a:cxn>
            </a:cxnLst>
            <a:rect l="0" t="0" r="r" b="b"/>
            <a:pathLst>
              <a:path w="323" h="371">
                <a:moveTo>
                  <a:pt x="323" y="0"/>
                </a:moveTo>
                <a:lnTo>
                  <a:pt x="323" y="371"/>
                </a:lnTo>
                <a:lnTo>
                  <a:pt x="0" y="186"/>
                </a:lnTo>
                <a:lnTo>
                  <a:pt x="323" y="0"/>
                </a:ln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139" name="Freeform 44"/>
          <p:cNvSpPr/>
          <p:nvPr/>
        </p:nvSpPr>
        <p:spPr bwMode="auto">
          <a:xfrm rot="8289320" flipH="1" flipV="1">
            <a:off x="-2032965" y="4135405"/>
            <a:ext cx="2308999" cy="2674718"/>
          </a:xfrm>
          <a:custGeom>
            <a:avLst/>
            <a:gdLst>
              <a:gd name="T0" fmla="*/ 322 w 322"/>
              <a:gd name="T1" fmla="*/ 0 h 373"/>
              <a:gd name="T2" fmla="*/ 322 w 322"/>
              <a:gd name="T3" fmla="*/ 373 h 373"/>
              <a:gd name="T4" fmla="*/ 322 w 322"/>
              <a:gd name="T5" fmla="*/ 373 h 373"/>
              <a:gd name="T6" fmla="*/ 0 w 322"/>
              <a:gd name="T7" fmla="*/ 187 h 373"/>
              <a:gd name="T8" fmla="*/ 322 w 322"/>
              <a:gd name="T9" fmla="*/ 0 h 373"/>
            </a:gdLst>
            <a:ahLst/>
            <a:cxnLst>
              <a:cxn ang="0">
                <a:pos x="T0" y="T1"/>
              </a:cxn>
              <a:cxn ang="0">
                <a:pos x="T2" y="T3"/>
              </a:cxn>
              <a:cxn ang="0">
                <a:pos x="T4" y="T5"/>
              </a:cxn>
              <a:cxn ang="0">
                <a:pos x="T6" y="T7"/>
              </a:cxn>
              <a:cxn ang="0">
                <a:pos x="T8" y="T9"/>
              </a:cxn>
            </a:cxnLst>
            <a:rect l="0" t="0" r="r" b="b"/>
            <a:pathLst>
              <a:path w="322" h="373">
                <a:moveTo>
                  <a:pt x="322" y="0"/>
                </a:moveTo>
                <a:lnTo>
                  <a:pt x="322" y="373"/>
                </a:lnTo>
                <a:lnTo>
                  <a:pt x="322" y="373"/>
                </a:lnTo>
                <a:lnTo>
                  <a:pt x="0" y="187"/>
                </a:lnTo>
                <a:lnTo>
                  <a:pt x="322"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41" name="Freeform 48"/>
          <p:cNvSpPr/>
          <p:nvPr/>
        </p:nvSpPr>
        <p:spPr bwMode="auto">
          <a:xfrm rot="10013244" flipH="1" flipV="1">
            <a:off x="8578778" y="2938361"/>
            <a:ext cx="2029332" cy="2349756"/>
          </a:xfrm>
          <a:custGeom>
            <a:avLst/>
            <a:gdLst>
              <a:gd name="T0" fmla="*/ 323 w 323"/>
              <a:gd name="T1" fmla="*/ 0 h 374"/>
              <a:gd name="T2" fmla="*/ 323 w 323"/>
              <a:gd name="T3" fmla="*/ 374 h 374"/>
              <a:gd name="T4" fmla="*/ 0 w 323"/>
              <a:gd name="T5" fmla="*/ 187 h 374"/>
              <a:gd name="T6" fmla="*/ 0 w 323"/>
              <a:gd name="T7" fmla="*/ 187 h 374"/>
              <a:gd name="T8" fmla="*/ 323 w 323"/>
              <a:gd name="T9" fmla="*/ 0 h 374"/>
            </a:gdLst>
            <a:ahLst/>
            <a:cxnLst>
              <a:cxn ang="0">
                <a:pos x="T0" y="T1"/>
              </a:cxn>
              <a:cxn ang="0">
                <a:pos x="T2" y="T3"/>
              </a:cxn>
              <a:cxn ang="0">
                <a:pos x="T4" y="T5"/>
              </a:cxn>
              <a:cxn ang="0">
                <a:pos x="T6" y="T7"/>
              </a:cxn>
              <a:cxn ang="0">
                <a:pos x="T8" y="T9"/>
              </a:cxn>
            </a:cxnLst>
            <a:rect l="0" t="0" r="r" b="b"/>
            <a:pathLst>
              <a:path w="323" h="374">
                <a:moveTo>
                  <a:pt x="323" y="0"/>
                </a:moveTo>
                <a:lnTo>
                  <a:pt x="323" y="374"/>
                </a:lnTo>
                <a:lnTo>
                  <a:pt x="0" y="187"/>
                </a:lnTo>
                <a:lnTo>
                  <a:pt x="0" y="187"/>
                </a:lnTo>
                <a:lnTo>
                  <a:pt x="323" y="0"/>
                </a:lnTo>
                <a:close/>
              </a:path>
            </a:pathLst>
          </a:custGeom>
          <a:solidFill>
            <a:schemeClr val="accent1"/>
          </a:solidFill>
          <a:ln w="9525">
            <a:noFill/>
            <a:round/>
          </a:ln>
        </p:spPr>
        <p:txBody>
          <a:bodyPr vert="horz" wrap="square" lIns="91440" tIns="45720" rIns="91440" bIns="45720" numCol="1" anchor="t" anchorCtr="0" compatLnSpc="1"/>
          <a:lstStyle/>
          <a:p>
            <a:endParaRPr lang="zh-CN" altLang="en-US"/>
          </a:p>
        </p:txBody>
      </p:sp>
      <p:sp>
        <p:nvSpPr>
          <p:cNvPr id="142" name="Freeform 49"/>
          <p:cNvSpPr/>
          <p:nvPr/>
        </p:nvSpPr>
        <p:spPr bwMode="auto">
          <a:xfrm rot="10013244" flipH="1" flipV="1">
            <a:off x="11086686" y="4765200"/>
            <a:ext cx="2041897" cy="2337188"/>
          </a:xfrm>
          <a:custGeom>
            <a:avLst/>
            <a:gdLst>
              <a:gd name="T0" fmla="*/ 325 w 325"/>
              <a:gd name="T1" fmla="*/ 185 h 372"/>
              <a:gd name="T2" fmla="*/ 0 w 325"/>
              <a:gd name="T3" fmla="*/ 372 h 372"/>
              <a:gd name="T4" fmla="*/ 0 w 325"/>
              <a:gd name="T5" fmla="*/ 0 h 372"/>
              <a:gd name="T6" fmla="*/ 2 w 325"/>
              <a:gd name="T7" fmla="*/ 0 h 372"/>
              <a:gd name="T8" fmla="*/ 325 w 325"/>
              <a:gd name="T9" fmla="*/ 185 h 372"/>
            </a:gdLst>
            <a:ahLst/>
            <a:cxnLst>
              <a:cxn ang="0">
                <a:pos x="T0" y="T1"/>
              </a:cxn>
              <a:cxn ang="0">
                <a:pos x="T2" y="T3"/>
              </a:cxn>
              <a:cxn ang="0">
                <a:pos x="T4" y="T5"/>
              </a:cxn>
              <a:cxn ang="0">
                <a:pos x="T6" y="T7"/>
              </a:cxn>
              <a:cxn ang="0">
                <a:pos x="T8" y="T9"/>
              </a:cxn>
            </a:cxnLst>
            <a:rect l="0" t="0" r="r" b="b"/>
            <a:pathLst>
              <a:path w="325" h="372">
                <a:moveTo>
                  <a:pt x="325" y="185"/>
                </a:moveTo>
                <a:lnTo>
                  <a:pt x="0" y="372"/>
                </a:lnTo>
                <a:lnTo>
                  <a:pt x="0" y="0"/>
                </a:lnTo>
                <a:lnTo>
                  <a:pt x="2" y="0"/>
                </a:lnTo>
                <a:lnTo>
                  <a:pt x="325" y="185"/>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143" name="Freeform 53"/>
          <p:cNvSpPr/>
          <p:nvPr/>
        </p:nvSpPr>
        <p:spPr bwMode="auto">
          <a:xfrm rot="10013244" flipH="1" flipV="1">
            <a:off x="10555034" y="2476551"/>
            <a:ext cx="2041897" cy="2349756"/>
          </a:xfrm>
          <a:custGeom>
            <a:avLst/>
            <a:gdLst>
              <a:gd name="T0" fmla="*/ 325 w 325"/>
              <a:gd name="T1" fmla="*/ 187 h 374"/>
              <a:gd name="T2" fmla="*/ 325 w 325"/>
              <a:gd name="T3" fmla="*/ 187 h 374"/>
              <a:gd name="T4" fmla="*/ 2 w 325"/>
              <a:gd name="T5" fmla="*/ 374 h 374"/>
              <a:gd name="T6" fmla="*/ 0 w 325"/>
              <a:gd name="T7" fmla="*/ 374 h 374"/>
              <a:gd name="T8" fmla="*/ 0 w 325"/>
              <a:gd name="T9" fmla="*/ 0 h 374"/>
              <a:gd name="T10" fmla="*/ 325 w 325"/>
              <a:gd name="T11" fmla="*/ 187 h 374"/>
            </a:gdLst>
            <a:ahLst/>
            <a:cxnLst>
              <a:cxn ang="0">
                <a:pos x="T0" y="T1"/>
              </a:cxn>
              <a:cxn ang="0">
                <a:pos x="T2" y="T3"/>
              </a:cxn>
              <a:cxn ang="0">
                <a:pos x="T4" y="T5"/>
              </a:cxn>
              <a:cxn ang="0">
                <a:pos x="T6" y="T7"/>
              </a:cxn>
              <a:cxn ang="0">
                <a:pos x="T8" y="T9"/>
              </a:cxn>
              <a:cxn ang="0">
                <a:pos x="T10" y="T11"/>
              </a:cxn>
            </a:cxnLst>
            <a:rect l="0" t="0" r="r" b="b"/>
            <a:pathLst>
              <a:path w="325" h="374">
                <a:moveTo>
                  <a:pt x="325" y="187"/>
                </a:moveTo>
                <a:lnTo>
                  <a:pt x="325" y="187"/>
                </a:lnTo>
                <a:lnTo>
                  <a:pt x="2" y="374"/>
                </a:lnTo>
                <a:lnTo>
                  <a:pt x="0" y="374"/>
                </a:lnTo>
                <a:lnTo>
                  <a:pt x="0" y="0"/>
                </a:lnTo>
                <a:lnTo>
                  <a:pt x="325" y="187"/>
                </a:lnTo>
                <a:close/>
              </a:path>
            </a:pathLst>
          </a:custGeom>
          <a:blipFill>
            <a:blip r:embed="rId2"/>
            <a:stretch>
              <a:fillRect/>
            </a:stretch>
          </a:blipFill>
          <a:ln>
            <a:noFill/>
          </a:ln>
        </p:spPr>
        <p:txBody>
          <a:bodyPr vert="horz" wrap="square" lIns="91440" tIns="45720" rIns="91440" bIns="45720" numCol="1" anchor="t" anchorCtr="0" compatLnSpc="1"/>
          <a:lstStyle/>
          <a:p>
            <a:endParaRPr lang="zh-CN" altLang="en-US"/>
          </a:p>
        </p:txBody>
      </p:sp>
      <p:sp>
        <p:nvSpPr>
          <p:cNvPr id="144" name="Freeform 27"/>
          <p:cNvSpPr/>
          <p:nvPr/>
        </p:nvSpPr>
        <p:spPr bwMode="auto">
          <a:xfrm rot="10013244" flipH="1" flipV="1">
            <a:off x="9827109" y="5187691"/>
            <a:ext cx="1183657" cy="1367456"/>
          </a:xfrm>
          <a:custGeom>
            <a:avLst/>
            <a:gdLst>
              <a:gd name="T0" fmla="*/ 322 w 322"/>
              <a:gd name="T1" fmla="*/ 0 h 372"/>
              <a:gd name="T2" fmla="*/ 322 w 322"/>
              <a:gd name="T3" fmla="*/ 372 h 372"/>
              <a:gd name="T4" fmla="*/ 0 w 322"/>
              <a:gd name="T5" fmla="*/ 185 h 372"/>
              <a:gd name="T6" fmla="*/ 322 w 322"/>
              <a:gd name="T7" fmla="*/ 0 h 372"/>
            </a:gdLst>
            <a:ahLst/>
            <a:cxnLst>
              <a:cxn ang="0">
                <a:pos x="T0" y="T1"/>
              </a:cxn>
              <a:cxn ang="0">
                <a:pos x="T2" y="T3"/>
              </a:cxn>
              <a:cxn ang="0">
                <a:pos x="T4" y="T5"/>
              </a:cxn>
              <a:cxn ang="0">
                <a:pos x="T6" y="T7"/>
              </a:cxn>
            </a:cxnLst>
            <a:rect l="0" t="0" r="r" b="b"/>
            <a:pathLst>
              <a:path w="322" h="372">
                <a:moveTo>
                  <a:pt x="322" y="0"/>
                </a:moveTo>
                <a:lnTo>
                  <a:pt x="322" y="372"/>
                </a:lnTo>
                <a:lnTo>
                  <a:pt x="0" y="185"/>
                </a:lnTo>
                <a:lnTo>
                  <a:pt x="32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5" name="组合 4"/>
          <p:cNvGrpSpPr/>
          <p:nvPr/>
        </p:nvGrpSpPr>
        <p:grpSpPr>
          <a:xfrm>
            <a:off x="4004152" y="167325"/>
            <a:ext cx="4188764" cy="5332442"/>
            <a:chOff x="5013830" y="1619293"/>
            <a:chExt cx="3467100" cy="4413739"/>
          </a:xfrm>
        </p:grpSpPr>
        <p:sp>
          <p:nvSpPr>
            <p:cNvPr id="23"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35" name="组合 34"/>
          <p:cNvGrpSpPr/>
          <p:nvPr/>
        </p:nvGrpSpPr>
        <p:grpSpPr>
          <a:xfrm>
            <a:off x="4682073" y="1030342"/>
            <a:ext cx="2832922" cy="3606408"/>
            <a:chOff x="5013830" y="1619293"/>
            <a:chExt cx="3467100" cy="4413739"/>
          </a:xfrm>
        </p:grpSpPr>
        <p:sp>
          <p:nvSpPr>
            <p:cNvPr id="36"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7"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6" name="矩形 5"/>
          <p:cNvSpPr/>
          <p:nvPr/>
        </p:nvSpPr>
        <p:spPr>
          <a:xfrm rot="2700000">
            <a:off x="2758183" y="2595352"/>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矩形 37"/>
          <p:cNvSpPr/>
          <p:nvPr/>
        </p:nvSpPr>
        <p:spPr>
          <a:xfrm rot="2700000">
            <a:off x="8860308" y="2595353"/>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9" name="矩形 148"/>
          <p:cNvSpPr/>
          <p:nvPr/>
        </p:nvSpPr>
        <p:spPr>
          <a:xfrm>
            <a:off x="4277360" y="5947108"/>
            <a:ext cx="3637280" cy="337185"/>
          </a:xfrm>
          <a:prstGeom prst="rect">
            <a:avLst/>
          </a:prstGeom>
        </p:spPr>
        <p:txBody>
          <a:bodyPr wrap="none">
            <a:spAutoFit/>
          </a:bodyPr>
          <a:lstStyle/>
          <a:p>
            <a:pPr algn="ct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汇报时间：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2021</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4</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月   汇报人：冯浩</a:t>
            </a:r>
            <a:endPar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2" name="矩形 151"/>
          <p:cNvSpPr/>
          <p:nvPr/>
        </p:nvSpPr>
        <p:spPr>
          <a:xfrm>
            <a:off x="2954937" y="2374808"/>
            <a:ext cx="6289318" cy="1107996"/>
          </a:xfrm>
          <a:prstGeom prst="rect">
            <a:avLst/>
          </a:prstGeom>
          <a:noFill/>
        </p:spPr>
        <p:txBody>
          <a:bodyPr wrap="square">
            <a:spAutoFit/>
          </a:bodyPr>
          <a:lstStyle/>
          <a:p>
            <a:pPr algn="ctr" defTabSz="914400">
              <a:spcBef>
                <a:spcPct val="0"/>
              </a:spcBef>
            </a:pPr>
            <a:r>
              <a:rPr lang="zh-CN" altLang="en-US" sz="66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思源黑体 CN Heavy" panose="020B0A00000000000000" pitchFamily="34" charset="-122"/>
                <a:ea typeface="思源黑体 CN Heavy" panose="020B0A00000000000000" pitchFamily="34" charset="-122"/>
                <a:cs typeface="+mj-cs"/>
              </a:rPr>
              <a:t>谢谢聆听</a:t>
            </a:r>
            <a:endParaRPr lang="zh-CN" altLang="en-US" sz="66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思源黑体 CN Heavy" panose="020B0A00000000000000" pitchFamily="34" charset="-122"/>
              <a:ea typeface="思源黑体 CN Heavy" panose="020B0A00000000000000" pitchFamily="34" charset="-122"/>
              <a:cs typeface="+mj-cs"/>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wipe(down)">
                                      <p:cBhvr>
                                        <p:cTn id="7" dur="500"/>
                                        <p:tgtEl>
                                          <p:spTgt spid="14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6"/>
                                        </p:tgtEl>
                                        <p:attrNameLst>
                                          <p:attrName>style.visibility</p:attrName>
                                        </p:attrNameLst>
                                      </p:cBhvr>
                                      <p:to>
                                        <p:strVal val="visible"/>
                                      </p:to>
                                    </p:set>
                                    <p:animEffect transition="in" filter="wipe(down)">
                                      <p:cBhvr>
                                        <p:cTn id="11" dur="500"/>
                                        <p:tgtEl>
                                          <p:spTgt spid="13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wipe(down)">
                                      <p:cBhvr>
                                        <p:cTn id="15" dur="500"/>
                                        <p:tgtEl>
                                          <p:spTgt spid="13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39"/>
                                        </p:tgtEl>
                                        <p:attrNameLst>
                                          <p:attrName>style.visibility</p:attrName>
                                        </p:attrNameLst>
                                      </p:cBhvr>
                                      <p:to>
                                        <p:strVal val="visible"/>
                                      </p:to>
                                    </p:set>
                                    <p:animEffect transition="in" filter="wipe(down)">
                                      <p:cBhvr>
                                        <p:cTn id="19" dur="500"/>
                                        <p:tgtEl>
                                          <p:spTgt spid="139"/>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49"/>
                                        </p:tgtEl>
                                        <p:attrNameLst>
                                          <p:attrName>style.visibility</p:attrName>
                                        </p:attrNameLst>
                                      </p:cBhvr>
                                      <p:to>
                                        <p:strVal val="visible"/>
                                      </p:to>
                                    </p:set>
                                    <p:animEffect transition="in" filter="fade">
                                      <p:cBhvr>
                                        <p:cTn id="23" dur="1000"/>
                                        <p:tgtEl>
                                          <p:spTgt spid="149"/>
                                        </p:tgtEl>
                                      </p:cBhvr>
                                    </p:animEffect>
                                    <p:anim calcmode="lin" valueType="num">
                                      <p:cBhvr>
                                        <p:cTn id="24" dur="1000" fill="hold"/>
                                        <p:tgtEl>
                                          <p:spTgt spid="149"/>
                                        </p:tgtEl>
                                        <p:attrNameLst>
                                          <p:attrName>ppt_x</p:attrName>
                                        </p:attrNameLst>
                                      </p:cBhvr>
                                      <p:tavLst>
                                        <p:tav tm="0">
                                          <p:val>
                                            <p:strVal val="#ppt_x"/>
                                          </p:val>
                                        </p:tav>
                                        <p:tav tm="100000">
                                          <p:val>
                                            <p:strVal val="#ppt_x"/>
                                          </p:val>
                                        </p:tav>
                                      </p:tavLst>
                                    </p:anim>
                                    <p:anim calcmode="lin" valueType="num">
                                      <p:cBhvr>
                                        <p:cTn id="25" dur="1000" fill="hold"/>
                                        <p:tgtEl>
                                          <p:spTgt spid="149"/>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152"/>
                                        </p:tgtEl>
                                        <p:attrNameLst>
                                          <p:attrName>style.visibility</p:attrName>
                                        </p:attrNameLst>
                                      </p:cBhvr>
                                      <p:to>
                                        <p:strVal val="visible"/>
                                      </p:to>
                                    </p:set>
                                    <p:animEffect transition="in" filter="fade">
                                      <p:cBhvr>
                                        <p:cTn id="29" dur="1000"/>
                                        <p:tgtEl>
                                          <p:spTgt spid="152"/>
                                        </p:tgtEl>
                                      </p:cBhvr>
                                    </p:animEffect>
                                    <p:anim calcmode="lin" valueType="num">
                                      <p:cBhvr>
                                        <p:cTn id="30" dur="1000" fill="hold"/>
                                        <p:tgtEl>
                                          <p:spTgt spid="152"/>
                                        </p:tgtEl>
                                        <p:attrNameLst>
                                          <p:attrName>ppt_x</p:attrName>
                                        </p:attrNameLst>
                                      </p:cBhvr>
                                      <p:tavLst>
                                        <p:tav tm="0">
                                          <p:val>
                                            <p:strVal val="#ppt_x"/>
                                          </p:val>
                                        </p:tav>
                                        <p:tav tm="100000">
                                          <p:val>
                                            <p:strVal val="#ppt_x"/>
                                          </p:val>
                                        </p:tav>
                                      </p:tavLst>
                                    </p:anim>
                                    <p:anim calcmode="lin" valueType="num">
                                      <p:cBhvr>
                                        <p:cTn id="31" dur="1000" fill="hold"/>
                                        <p:tgtEl>
                                          <p:spTgt spid="1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7" grpId="0" animBg="1"/>
      <p:bldP spid="139" grpId="0" animBg="1"/>
      <p:bldP spid="141" grpId="0" animBg="1"/>
      <p:bldP spid="149" grpId="0"/>
      <p:bldP spid="1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疯狂的TUT"/>
          <p:cNvPicPr>
            <a:picLocks noChangeAspect="1"/>
          </p:cNvPicPr>
          <p:nvPr/>
        </p:nvPicPr>
        <p:blipFill>
          <a:blip r:embed="rId1"/>
          <a:stretch>
            <a:fillRect/>
          </a:stretch>
        </p:blipFill>
        <p:spPr>
          <a:xfrm>
            <a:off x="2964180" y="126365"/>
            <a:ext cx="7870190" cy="6275070"/>
          </a:xfrm>
          <a:prstGeom prst="rect">
            <a:avLst/>
          </a:prstGeom>
        </p:spPr>
      </p:pic>
      <p:sp>
        <p:nvSpPr>
          <p:cNvPr id="5" name="矩形 4"/>
          <p:cNvSpPr/>
          <p:nvPr/>
        </p:nvSpPr>
        <p:spPr>
          <a:xfrm>
            <a:off x="1217930" y="370205"/>
            <a:ext cx="174625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6" name="矩形 5"/>
          <p:cNvSpPr/>
          <p:nvPr/>
        </p:nvSpPr>
        <p:spPr>
          <a:xfrm>
            <a:off x="494030" y="1210945"/>
            <a:ext cx="723900" cy="3887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系统功能模块设计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354965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r>
              <a:rPr lang="zh-CN" altLang="en-US" sz="3200">
                <a:solidFill>
                  <a:schemeClr val="tx1">
                    <a:lumMod val="75000"/>
                    <a:lumOff val="25000"/>
                  </a:schemeClr>
                </a:solidFill>
                <a:latin typeface="站酷快乐体" panose="02010600030101010101" charset="-128"/>
                <a:ea typeface="站酷快乐体" panose="02010600030101010101" charset="-128"/>
              </a:rPr>
              <a:t>系统功能模块设计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0" name="图片 8"/>
          <p:cNvPicPr>
            <a:picLocks noChangeAspect="1"/>
          </p:cNvPicPr>
          <p:nvPr/>
        </p:nvPicPr>
        <p:blipFill>
          <a:blip r:embed="rId1"/>
          <a:stretch>
            <a:fillRect/>
          </a:stretch>
        </p:blipFill>
        <p:spPr>
          <a:xfrm>
            <a:off x="659130" y="1022033"/>
            <a:ext cx="4667250" cy="5286375"/>
          </a:xfrm>
          <a:prstGeom prst="rect">
            <a:avLst/>
          </a:prstGeom>
          <a:noFill/>
          <a:ln>
            <a:noFill/>
          </a:ln>
        </p:spPr>
      </p:pic>
      <p:sp>
        <p:nvSpPr>
          <p:cNvPr id="17" name="Diamond 16"/>
          <p:cNvSpPr/>
          <p:nvPr/>
        </p:nvSpPr>
        <p:spPr>
          <a:xfrm>
            <a:off x="5995670" y="1524635"/>
            <a:ext cx="3809365" cy="380936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latin typeface="汉仪粗圆简" panose="02010600000101010101" charset="-122"/>
                <a:ea typeface="汉仪粗圆简" panose="02010600000101010101" charset="-122"/>
                <a:cs typeface="+mn-ea"/>
                <a:sym typeface="+mn-lt"/>
              </a:rPr>
              <a:t>层次设计</a:t>
            </a:r>
            <a:endParaRPr lang="zh-CN" altLang="en-US" sz="3200">
              <a:latin typeface="汉仪粗圆简" panose="02010600000101010101" charset="-122"/>
              <a:ea typeface="汉仪粗圆简" panose="02010600000101010101" charset="-122"/>
              <a:cs typeface="+mn-ea"/>
              <a:sym typeface="+mn-lt"/>
            </a:endParaRPr>
          </a:p>
        </p:txBody>
      </p:sp>
      <p:sp>
        <p:nvSpPr>
          <p:cNvPr id="2" name="Diamond 16"/>
          <p:cNvSpPr/>
          <p:nvPr/>
        </p:nvSpPr>
        <p:spPr>
          <a:xfrm>
            <a:off x="7019290" y="-3057525"/>
            <a:ext cx="6161405" cy="6161405"/>
          </a:xfrm>
          <a:prstGeom prst="diamond">
            <a:avLst/>
          </a:prstGeom>
          <a:solidFill>
            <a:srgbClr val="FFD7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02</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汉仪粗圆简" panose="02010600000101010101" charset="-122"/>
                <a:ea typeface="汉仪粗圆简" panose="02010600000101010101" charset="-122"/>
                <a:sym typeface="思源黑体" panose="020B0400000000000000" pitchFamily="34" charset="-122"/>
              </a:rPr>
              <a:t>接口设计及</a:t>
            </a:r>
            <a:r>
              <a:rPr lang="zh-CN" altLang="en-US" sz="3200" dirty="0">
                <a:latin typeface="汉仪粗圆简" panose="02010600000101010101" charset="-122"/>
                <a:ea typeface="汉仪粗圆简" panose="02010600000101010101" charset="-122"/>
                <a:sym typeface="思源黑体" panose="020B0400000000000000" pitchFamily="34" charset="-122"/>
              </a:rPr>
              <a:t>类图数据流图</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a:p>
            <a:pPr algn="ctr">
              <a:spcBef>
                <a:spcPct val="0"/>
              </a:spcBef>
            </a:pP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 name="图片 9"/>
          <p:cNvPicPr>
            <a:picLocks noChangeAspect="1"/>
          </p:cNvPicPr>
          <p:nvPr/>
        </p:nvPicPr>
        <p:blipFill>
          <a:blip r:embed="rId1" cstate="print">
            <a:extLst>
              <a:ext uri="{28A0092B-C50C-407E-A947-70E740481C1C}">
                <a14:useLocalDpi xmlns:a14="http://schemas.microsoft.com/office/drawing/2010/main" val="0"/>
              </a:ext>
            </a:extLst>
          </a:blip>
          <a:srcRect l="1118" t="-2538" r="-199"/>
          <a:stretch>
            <a:fillRect/>
          </a:stretch>
        </p:blipFill>
        <p:spPr>
          <a:xfrm>
            <a:off x="1217930" y="370205"/>
            <a:ext cx="10128885" cy="564451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客户端</a:t>
            </a:r>
            <a:endParaRPr lang="zh-CN" altLang="en-US" sz="40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0" name="图片 10"/>
          <p:cNvPicPr>
            <a:picLocks noChangeAspect="1"/>
          </p:cNvPicPr>
          <p:nvPr/>
        </p:nvPicPr>
        <p:blipFill>
          <a:blip r:embed="rId1" cstate="print">
            <a:extLst>
              <a:ext uri="{28A0092B-C50C-407E-A947-70E740481C1C}">
                <a14:useLocalDpi xmlns:a14="http://schemas.microsoft.com/office/drawing/2010/main" val="0"/>
              </a:ext>
            </a:extLst>
          </a:blip>
          <a:srcRect l="-1610" t="-3492" r="-3366" b="-3027"/>
          <a:stretch>
            <a:fillRect/>
          </a:stretch>
        </p:blipFill>
        <p:spPr>
          <a:xfrm>
            <a:off x="1217930" y="41910"/>
            <a:ext cx="10213340" cy="651319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261600" y="5273675"/>
            <a:ext cx="1773555" cy="922020"/>
          </a:xfrm>
          <a:prstGeom prst="rect">
            <a:avLst/>
          </a:prstGeom>
          <a:noFill/>
        </p:spPr>
        <p:txBody>
          <a:bodyPr wrap="square" rtlCol="0">
            <a:spAutoFit/>
          </a:bodyPr>
          <a:p>
            <a:pPr algn="ctr"/>
            <a:r>
              <a:rPr lang="en-US" altLang="zh-CN" sz="5400">
                <a:solidFill>
                  <a:srgbClr val="746760"/>
                </a:solidFill>
                <a:latin typeface="汉仪粗圆简" panose="02010600000101010101" charset="-122"/>
                <a:ea typeface="汉仪粗圆简" panose="02010600000101010101" charset="-122"/>
              </a:rPr>
              <a:t>UI</a:t>
            </a:r>
            <a:endParaRPr lang="en-US" altLang="zh-CN" sz="54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1" name="图片 11"/>
          <p:cNvPicPr>
            <a:picLocks noChangeAspect="1"/>
          </p:cNvPicPr>
          <p:nvPr/>
        </p:nvPicPr>
        <p:blipFill>
          <a:blip r:embed="rId1" cstate="print">
            <a:extLst>
              <a:ext uri="{28A0092B-C50C-407E-A947-70E740481C1C}">
                <a14:useLocalDpi xmlns:a14="http://schemas.microsoft.com/office/drawing/2010/main" val="0"/>
              </a:ext>
            </a:extLst>
          </a:blip>
          <a:srcRect t="-2100" b="-3500"/>
          <a:stretch>
            <a:fillRect/>
          </a:stretch>
        </p:blipFill>
        <p:spPr>
          <a:xfrm>
            <a:off x="1217930" y="181610"/>
            <a:ext cx="10250170" cy="6167120"/>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服务器</a:t>
            </a:r>
            <a:endParaRPr lang="zh-CN" altLang="en-US" sz="40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tags/tag1.xml><?xml version="1.0" encoding="utf-8"?>
<p:tagLst xmlns:p="http://schemas.openxmlformats.org/presentationml/2006/main">
  <p:tag name="THINKCELLSHAPEDONOTDELETE" val="thinkcellActiveDocDoNotDelete"/>
</p:tagLst>
</file>

<file path=ppt/tags/tag2.xml><?xml version="1.0" encoding="utf-8"?>
<p:tagLst xmlns:p="http://schemas.openxmlformats.org/presentationml/2006/main">
  <p:tag name="THINKCELLSHAPEDONOTDELETE" val="tA6S0wzOvQ8a50SA42PUNRg"/>
</p:tagLst>
</file>

<file path=ppt/tags/tag3.xml><?xml version="1.0" encoding="utf-8"?>
<p:tagLst xmlns:p="http://schemas.openxmlformats.org/presentationml/2006/main">
  <p:tag name="KSO_WM_SLIDE_MODEL_TYPE" val="dynamicNum"/>
</p:tagLst>
</file>

<file path=ppt/tags/tag4.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Theme">
  <a:themeElements>
    <a:clrScheme name="自定义 1148">
      <a:dk1>
        <a:sysClr val="windowText" lastClr="000000"/>
      </a:dk1>
      <a:lt1>
        <a:sysClr val="window" lastClr="FFFFFF"/>
      </a:lt1>
      <a:dk2>
        <a:srgbClr val="746760"/>
      </a:dk2>
      <a:lt2>
        <a:srgbClr val="E7E6E6"/>
      </a:lt2>
      <a:accent1>
        <a:srgbClr val="FFD497"/>
      </a:accent1>
      <a:accent2>
        <a:srgbClr val="FEDCCA"/>
      </a:accent2>
      <a:accent3>
        <a:srgbClr val="D7DAE2"/>
      </a:accent3>
      <a:accent4>
        <a:srgbClr val="746760"/>
      </a:accent4>
      <a:accent5>
        <a:srgbClr val="D6C9C6"/>
      </a:accent5>
      <a:accent6>
        <a:srgbClr val="FDEFDC"/>
      </a:accent6>
      <a:hlink>
        <a:srgbClr val="A5A5A5"/>
      </a:hlink>
      <a:folHlink>
        <a:srgbClr val="7F7F7F"/>
      </a:folHlink>
    </a:clrScheme>
    <a:fontScheme name="思源黑体">
      <a:majorFont>
        <a:latin typeface="思源黑体 CN Heavy"/>
        <a:ea typeface="思源黑体"/>
        <a:cs typeface=""/>
      </a:majorFont>
      <a:minorFont>
        <a:latin typeface="思源黑体"/>
        <a:ea typeface="思源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1958</Words>
  <Application>WPS 演示</Application>
  <PresentationFormat>宽屏</PresentationFormat>
  <Paragraphs>213</Paragraphs>
  <Slides>31</Slides>
  <Notes>25</Notes>
  <HiddenSlides>0</HiddenSlides>
  <MMClips>1</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46" baseType="lpstr">
      <vt:lpstr>Arial</vt:lpstr>
      <vt:lpstr>宋体</vt:lpstr>
      <vt:lpstr>Wingdings</vt:lpstr>
      <vt:lpstr>思源黑体</vt:lpstr>
      <vt:lpstr>黑体</vt:lpstr>
      <vt:lpstr>Montserrat</vt:lpstr>
      <vt:lpstr>思源黑体 CN Heavy</vt:lpstr>
      <vt:lpstr>汉仪粗圆简</vt:lpstr>
      <vt:lpstr>站酷快乐体</vt:lpstr>
      <vt:lpstr>微软雅黑</vt:lpstr>
      <vt:lpstr>Arial Unicode MS</vt:lpstr>
      <vt:lpstr>等线</vt:lpstr>
      <vt:lpstr>Segoe Print</vt:lpstr>
      <vt:lpstr>Office Theme</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O - O</cp:lastModifiedBy>
  <cp:revision>121</cp:revision>
  <dcterms:created xsi:type="dcterms:W3CDTF">2019-07-11T04:52:00Z</dcterms:created>
  <dcterms:modified xsi:type="dcterms:W3CDTF">2021-04-23T10:28:49Z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

<file path=docProps/thumbnail.jpeg>
</file>